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31"/>
  </p:notesMasterIdLst>
  <p:sldIdLst>
    <p:sldId id="326" r:id="rId5"/>
    <p:sldId id="331" r:id="rId6"/>
    <p:sldId id="476" r:id="rId7"/>
    <p:sldId id="334" r:id="rId8"/>
    <p:sldId id="475" r:id="rId9"/>
    <p:sldId id="351" r:id="rId10"/>
    <p:sldId id="477" r:id="rId11"/>
    <p:sldId id="350" r:id="rId12"/>
    <p:sldId id="345" r:id="rId13"/>
    <p:sldId id="478" r:id="rId14"/>
    <p:sldId id="353" r:id="rId15"/>
    <p:sldId id="470" r:id="rId16"/>
    <p:sldId id="335" r:id="rId17"/>
    <p:sldId id="336" r:id="rId18"/>
    <p:sldId id="337" r:id="rId19"/>
    <p:sldId id="338" r:id="rId20"/>
    <p:sldId id="339" r:id="rId21"/>
    <p:sldId id="343" r:id="rId22"/>
    <p:sldId id="352" r:id="rId23"/>
    <p:sldId id="340" r:id="rId24"/>
    <p:sldId id="342" r:id="rId25"/>
    <p:sldId id="341" r:id="rId26"/>
    <p:sldId id="344" r:id="rId27"/>
    <p:sldId id="469" r:id="rId28"/>
    <p:sldId id="471" r:id="rId29"/>
    <p:sldId id="467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2D050"/>
    <a:srgbClr val="00B0F0"/>
    <a:srgbClr val="3D7CC9"/>
    <a:srgbClr val="F9F4F1"/>
    <a:srgbClr val="F4FFFC"/>
    <a:srgbClr val="F1F1FA"/>
    <a:srgbClr val="8C2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46"/>
    <p:restoredTop sz="94660"/>
  </p:normalViewPr>
  <p:slideViewPr>
    <p:cSldViewPr showGuides="1">
      <p:cViewPr varScale="1">
        <p:scale>
          <a:sx n="85" d="100"/>
          <a:sy n="85" d="100"/>
        </p:scale>
        <p:origin x="1036" y="6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21/05/2025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DCFB690-6828-407E-9E54-BAE71640BB24}" type="datetime1">
              <a:rPr lang="fr-FR" smtClean="0"/>
              <a:t>21/05/2025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Inspection générale de l’éducation, du sport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77075"/>
            <a:ext cx="3135919" cy="284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4208" y="544975"/>
            <a:ext cx="2016224" cy="12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7737B87E-21A4-4CAA-B8D7-EE9288405BD8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496" y="360000"/>
            <a:ext cx="1737504" cy="1076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180000"/>
            <a:ext cx="15878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3FD0487-D7E1-47C8-A89B-9D6095F7A747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5500"/>
          </a:xfrm>
          <a:solidFill>
            <a:srgbClr val="3D7CC9"/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144A6DBF-3C57-425A-8769-77EAD970CB6B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436136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DED07D3D-0B27-46FB-82A2-B34EB0F46B7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A418CB5-7493-42CB-B20F-CCEE2C86802F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fld id="{C1803687-41DB-4B83-81FD-0CC9A1429959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Inspection générale de l’éducation, du sport et de la recherche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001" y="179999"/>
            <a:ext cx="593680" cy="3677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8000" y="108000"/>
            <a:ext cx="555733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0846-A38A-4308-9A64-2E827CCEF616}" type="datetime1">
              <a:rPr lang="fr-FR" smtClean="0"/>
              <a:t>21/05/2025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</a:t>
            </a:r>
            <a:br>
              <a:rPr lang="fr-FR" dirty="0"/>
            </a:br>
            <a:r>
              <a:rPr lang="fr-FR" dirty="0"/>
              <a:t>du sport et de la recherche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Évolution de 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10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808920-849B-4660-81A2-B38C07CD229F}"/>
              </a:ext>
            </a:extLst>
          </p:cNvPr>
          <p:cNvSpPr txBox="1"/>
          <p:nvPr/>
        </p:nvSpPr>
        <p:spPr>
          <a:xfrm>
            <a:off x="971600" y="135881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Contrôle continu en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Épreuve écrite de 2I2D de </a:t>
            </a:r>
            <a:r>
              <a:rPr lang="fr-FR" dirty="0">
                <a:solidFill>
                  <a:srgbClr val="FF0000"/>
                </a:solidFill>
                <a:latin typeface="Marianne" panose="02000000000000000000" pitchFamily="2" charset="0"/>
              </a:rPr>
              <a:t>3h30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Marianne" panose="02000000000000000000" pitchFamily="2" charset="0"/>
              </a:rPr>
              <a:t>Épreuve pratique de 2h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(Grand Oral)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54EBE39-EF42-4739-A8F6-0A180E78AE8A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32040" y="1694488"/>
            <a:ext cx="972108" cy="157182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7D6F547-F08B-47B2-B8A7-8198B7D669A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932040" y="1851670"/>
            <a:ext cx="970508" cy="474341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A032BBD-AE62-4206-B216-43E8F37993A6}"/>
              </a:ext>
            </a:extLst>
          </p:cNvPr>
          <p:cNvSpPr txBox="1"/>
          <p:nvPr/>
        </p:nvSpPr>
        <p:spPr>
          <a:xfrm>
            <a:off x="5904148" y="1509822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2h30 de « tronc commun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20BA9E-7BDA-42D7-A8F5-BAA30838B665}"/>
              </a:ext>
            </a:extLst>
          </p:cNvPr>
          <p:cNvSpPr txBox="1"/>
          <p:nvPr/>
        </p:nvSpPr>
        <p:spPr>
          <a:xfrm>
            <a:off x="5902548" y="200284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Marianne" panose="02000000000000000000" pitchFamily="2" charset="0"/>
              </a:rPr>
              <a:t>1h</a:t>
            </a:r>
            <a:r>
              <a:rPr lang="fr-FR" dirty="0">
                <a:latin typeface="Marianne" panose="02000000000000000000" pitchFamily="2" charset="0"/>
              </a:rPr>
              <a:t> d’enseignement spécifique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1F10945-9D0A-4E55-8DAD-10FA0F45B693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067944" y="2156153"/>
            <a:ext cx="1834604" cy="1047021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0DCBC26D-DE92-4302-89F5-562955BB1B88}"/>
              </a:ext>
            </a:extLst>
          </p:cNvPr>
          <p:cNvSpPr txBox="1"/>
          <p:nvPr/>
        </p:nvSpPr>
        <p:spPr>
          <a:xfrm>
            <a:off x="5902548" y="28800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2h d’enseignement spécifique</a:t>
            </a:r>
          </a:p>
        </p:txBody>
      </p:sp>
    </p:spTree>
    <p:extLst>
      <p:ext uri="{BB962C8B-B14F-4D97-AF65-F5344CB8AC3E}">
        <p14:creationId xmlns:p14="http://schemas.microsoft.com/office/powerpoint/2010/main" val="15308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Évolution de 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11</a:t>
            </a:fld>
            <a:endParaRPr lang="fr-FR" dirty="0">
              <a:latin typeface="Marianne" panose="02000000000000000000" pitchFamily="2" charset="0"/>
            </a:endParaRP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1104C4AE-A73F-4D07-AC51-4EC984D0E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14279"/>
              </p:ext>
            </p:extLst>
          </p:nvPr>
        </p:nvGraphicFramePr>
        <p:xfrm>
          <a:off x="1055948" y="1491630"/>
          <a:ext cx="7032103" cy="17886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14299">
                  <a:extLst>
                    <a:ext uri="{9D8B030D-6E8A-4147-A177-3AD203B41FA5}">
                      <a16:colId xmlns:a16="http://schemas.microsoft.com/office/drawing/2014/main" val="2723855365"/>
                    </a:ext>
                  </a:extLst>
                </a:gridCol>
                <a:gridCol w="2125024">
                  <a:extLst>
                    <a:ext uri="{9D8B030D-6E8A-4147-A177-3AD203B41FA5}">
                      <a16:colId xmlns:a16="http://schemas.microsoft.com/office/drawing/2014/main" val="1680365947"/>
                    </a:ext>
                  </a:extLst>
                </a:gridCol>
                <a:gridCol w="1934754">
                  <a:extLst>
                    <a:ext uri="{9D8B030D-6E8A-4147-A177-3AD203B41FA5}">
                      <a16:colId xmlns:a16="http://schemas.microsoft.com/office/drawing/2014/main" val="4162156749"/>
                    </a:ext>
                  </a:extLst>
                </a:gridCol>
                <a:gridCol w="1758026">
                  <a:extLst>
                    <a:ext uri="{9D8B030D-6E8A-4147-A177-3AD203B41FA5}">
                      <a16:colId xmlns:a16="http://schemas.microsoft.com/office/drawing/2014/main" val="409039757"/>
                    </a:ext>
                  </a:extLst>
                </a:gridCol>
              </a:tblGrid>
              <a:tr h="3846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Spécialité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Format d’épreuve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Durée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Coefficient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756752"/>
                  </a:ext>
                </a:extLst>
              </a:tr>
              <a:tr h="4679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Contrôle continu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918829"/>
                  </a:ext>
                </a:extLst>
              </a:tr>
              <a:tr h="4679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2I2D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Ponctuelle écrite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À confirmer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01848"/>
                  </a:ext>
                </a:extLst>
              </a:tr>
              <a:tr h="4679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2I2D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Ponctuelle pratique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À confirmer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0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74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12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099A5E-C803-44D5-B8BB-B0CABE968ADC}"/>
              </a:ext>
            </a:extLst>
          </p:cNvPr>
          <p:cNvSpPr txBox="1"/>
          <p:nvPr/>
        </p:nvSpPr>
        <p:spPr>
          <a:xfrm>
            <a:off x="755576" y="882435"/>
            <a:ext cx="5616624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650" b="1" dirty="0">
                <a:solidFill>
                  <a:srgbClr val="0070C0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L’épreuve pratique de 2I2D (Note de service)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31FA91-0F36-4356-B5FE-CA191F521AA2}"/>
              </a:ext>
            </a:extLst>
          </p:cNvPr>
          <p:cNvSpPr txBox="1"/>
          <p:nvPr/>
        </p:nvSpPr>
        <p:spPr>
          <a:xfrm>
            <a:off x="611560" y="1491630"/>
            <a:ext cx="7992888" cy="2621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L'évaluation se déroule selon le calendrier fixé pour la session. </a:t>
            </a: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la mesure du possible, dans l’établissement de formation de l'élève. </a:t>
            </a: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L’examinateur est un enseignant de l’enseignement spécifique évalué. </a:t>
            </a: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jury choisit le sujet attribué au candidat parmi ceux retenus par l’établissement. </a:t>
            </a: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L'examinateur ne peut pas évaluer un élève qu'il a eu en classe durant l'année en cours. </a:t>
            </a:r>
          </a:p>
          <a:p>
            <a:pPr marL="285750" marR="14605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L’examinateur ne peut évaluer plus de trois candidats simultanément. </a:t>
            </a:r>
          </a:p>
        </p:txBody>
      </p:sp>
    </p:spTree>
    <p:extLst>
      <p:ext uri="{BB962C8B-B14F-4D97-AF65-F5344CB8AC3E}">
        <p14:creationId xmlns:p14="http://schemas.microsoft.com/office/powerpoint/2010/main" val="28708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EB9C5-9980-4356-AF5F-37B610705016}"/>
              </a:ext>
            </a:extLst>
          </p:cNvPr>
          <p:cNvSpPr txBox="1"/>
          <p:nvPr/>
        </p:nvSpPr>
        <p:spPr>
          <a:xfrm>
            <a:off x="683567" y="1275606"/>
            <a:ext cx="8100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Dans un laboratoire de 2I2D, le candidat est amené 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à proposer des solutions,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interpréter des résultats,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valider un choix technique,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à partir de </a:t>
            </a:r>
            <a:r>
              <a:rPr lang="fr-FR" sz="1400" b="1" dirty="0">
                <a:latin typeface="Marianne" panose="02000000000000000000" pitchFamily="2" charset="0"/>
              </a:rPr>
              <a:t>simulations et d’expérimentations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sur tout ou partie d’un produit (un ouvrage, une maquette, un système ou un </a:t>
            </a:r>
            <a:r>
              <a:rPr lang="fr-FR" sz="1400" b="1" dirty="0">
                <a:latin typeface="Marianne" panose="02000000000000000000" pitchFamily="2" charset="0"/>
              </a:rPr>
              <a:t>sous-système</a:t>
            </a:r>
            <a:r>
              <a:rPr lang="fr-FR" sz="1400" dirty="0">
                <a:latin typeface="Marianne" panose="02000000000000000000" pitchFamily="2" charset="0"/>
              </a:rPr>
              <a:t>).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Afin d’évaluer les </a:t>
            </a:r>
            <a:r>
              <a:rPr lang="fr-FR" sz="1400" b="1" dirty="0">
                <a:latin typeface="Marianne" panose="02000000000000000000" pitchFamily="2" charset="0"/>
              </a:rPr>
              <a:t>compétences</a:t>
            </a:r>
            <a:r>
              <a:rPr lang="fr-FR" sz="1400" dirty="0">
                <a:latin typeface="Marianne" panose="02000000000000000000" pitchFamily="2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CO5.8 Concevoir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CO6.5 Interpréter les résultats d’une simulation et conclure sur la performance de la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CO7.6 Expérimenter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B1545F-ACED-47C6-813F-338A44C869C1}"/>
              </a:ext>
            </a:extLst>
          </p:cNvPr>
          <p:cNvSpPr txBox="1"/>
          <p:nvPr/>
        </p:nvSpPr>
        <p:spPr>
          <a:xfrm>
            <a:off x="539552" y="918066"/>
            <a:ext cx="5832648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650" b="1" dirty="0">
                <a:solidFill>
                  <a:srgbClr val="0070C0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L’épreuve pratique de 2I2D (Note de service) : </a:t>
            </a:r>
          </a:p>
        </p:txBody>
      </p:sp>
    </p:spTree>
    <p:extLst>
      <p:ext uri="{BB962C8B-B14F-4D97-AF65-F5344CB8AC3E}">
        <p14:creationId xmlns:p14="http://schemas.microsoft.com/office/powerpoint/2010/main" val="20772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CO5.8 Concevoir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576116" y="1059582"/>
            <a:ext cx="8172439" cy="852304"/>
          </a:xfrm>
          <a:prstGeom prst="roundRect">
            <a:avLst/>
          </a:prstGeom>
          <a:solidFill>
            <a:srgbClr val="8C2237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579808" y="2011292"/>
            <a:ext cx="8172439" cy="8484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76116" y="2947396"/>
            <a:ext cx="8172439" cy="84849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ITEC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87762" y="3867894"/>
            <a:ext cx="8172439" cy="84849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EB9C5-9980-4356-AF5F-37B610705016}"/>
              </a:ext>
            </a:extLst>
          </p:cNvPr>
          <p:cNvSpPr txBox="1"/>
          <p:nvPr/>
        </p:nvSpPr>
        <p:spPr>
          <a:xfrm>
            <a:off x="1259632" y="1203598"/>
            <a:ext cx="731352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Proposer et choisir des solutions constructives répondant aux contraintes et attentes d’une construction.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Proposer et choisir des procédés de mise en œuvre d’un projet de construction et organiser les modalités de sa réalisation. </a:t>
            </a:r>
          </a:p>
          <a:p>
            <a:endParaRPr lang="fr-FR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Définir (ou modifier) la structure, les choix de constituants, les paramètres de fonctionnement d’une chaîne d’énergie afin de répondre à un cahier des charges ou à son évolution.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Définir (ou modifier), paramétrer et programmer le système de gestion d’une chaîne d’énergie afin de répondre à un cahier des charges et d’améliorer la performance énergétique. 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Définir à l’aide d’un modeleur numérique, les formes et dimensions d’une pièce d’un produit à partir des contraintes fonctionnelles, de son procédé de réalisation et de son matériau.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Définir, à l’aide d’un modeleur numérique, les modifications d’un sous-ensemble mécanique à partir des contraintes fonctionnelles. </a:t>
            </a:r>
          </a:p>
          <a:p>
            <a:endParaRPr lang="fr-FR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Proposer/choisir l’architecture d’une solution logicielle et matérielle au regard de la définition d’un produit.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Rechercher et écrire l’algorithme de fonctionnement puis programmer la réponse logicielle relative au traitement d’une problématique posée. 		</a:t>
            </a:r>
          </a:p>
        </p:txBody>
      </p:sp>
    </p:spTree>
    <p:extLst>
      <p:ext uri="{BB962C8B-B14F-4D97-AF65-F5344CB8AC3E}">
        <p14:creationId xmlns:p14="http://schemas.microsoft.com/office/powerpoint/2010/main" val="170187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1600" dirty="0">
                <a:latin typeface="Marianne" panose="02000000000000000000" pitchFamily="2" charset="0"/>
              </a:rPr>
              <a:t>CO6.5 Interpréter les résultats d’une simulation et conclure sur la performance de la solution</a:t>
            </a:r>
            <a:r>
              <a:rPr lang="fr-FR" sz="2400" dirty="0">
                <a:latin typeface="Marianne" panose="02000000000000000000" pitchFamily="2" charset="0"/>
              </a:rPr>
              <a:t/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576116" y="1150378"/>
            <a:ext cx="8172439" cy="852304"/>
          </a:xfrm>
          <a:prstGeom prst="roundRect">
            <a:avLst/>
          </a:prstGeom>
          <a:solidFill>
            <a:srgbClr val="8C2237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579808" y="2083300"/>
            <a:ext cx="8172439" cy="8484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76116" y="3012408"/>
            <a:ext cx="8172439" cy="84849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ITEC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70839" y="3941516"/>
            <a:ext cx="8172439" cy="84849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EB9C5-9980-4356-AF5F-37B610705016}"/>
              </a:ext>
            </a:extLst>
          </p:cNvPr>
          <p:cNvSpPr txBox="1"/>
          <p:nvPr/>
        </p:nvSpPr>
        <p:spPr>
          <a:xfrm>
            <a:off x="1259632" y="1347614"/>
            <a:ext cx="73135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d’un usage ou d’un comportement structurel, thermique, acoustique, etc. de tout ou partie d’une construction.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de procédés pour valider un moyen de réalisation.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énergétique (électrique, mécanique, thermique, lumineuse, etc.) de tout ou partie d’un produit connaissant les caractéristiques utiles et les paramètres externes et internes.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de la gestion de la chaîne de puissance.</a:t>
            </a:r>
          </a:p>
          <a:p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mécanique pour obtenir les caractéristiques d'une loi d'entrée/sortie d'un sous-ensemble mécanique ou observer le comportement sous charges d’un assemblage. 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de procédés pour valider les formes et dimensions d’une piè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ce.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Simulation d’un comportement informationnel faisant intervenir un ou plusieurs constituants matériels et/ou traitements logiciels simples d’une chaîne d’infor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mation.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4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CO7.6 Expérimenter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576116" y="1150378"/>
            <a:ext cx="8172439" cy="852304"/>
          </a:xfrm>
          <a:prstGeom prst="roundRect">
            <a:avLst/>
          </a:prstGeom>
          <a:solidFill>
            <a:srgbClr val="8C2237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579808" y="2083300"/>
            <a:ext cx="8172439" cy="8484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76116" y="3012408"/>
            <a:ext cx="8172439" cy="84849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ITEC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70839" y="3941516"/>
            <a:ext cx="8172439" cy="84849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EB9C5-9980-4356-AF5F-37B610705016}"/>
              </a:ext>
            </a:extLst>
          </p:cNvPr>
          <p:cNvSpPr txBox="1"/>
          <p:nvPr/>
        </p:nvSpPr>
        <p:spPr>
          <a:xfrm>
            <a:off x="1259632" y="1347614"/>
            <a:ext cx="73135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Sur des ouvrages ou des maquettes physiques simplifiées et instrumentées pour étudier l’usage ou le comportement d’un ouvrage réel ou celui d’éléments constitutifs et valider des choix techniques.</a:t>
            </a:r>
          </a:p>
          <a:p>
            <a:endParaRPr lang="fr-F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Des procédés de stockage, de production, de transformation, de récupération d’énergie pour aider à la conception d’une chaîne de puissance.</a:t>
            </a: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Tout ou partie d'une chaîne de puissance associée à son système de gestion dans l’objectif d'en relever les performances énergétiques et d’en optimiser le fonctionnement.</a:t>
            </a:r>
          </a:p>
          <a:p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Des procédés de réalisation pour caractériser les paramètres de transformation de la matière et leurs conséquences sur la définition et l’obtention de pièces.</a:t>
            </a:r>
          </a:p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Mesurer des performances d’un constituant ou d’un sous-ensemble d’un produit.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 moyens matériels d’acquisition, de traitement, de stockage et de restitution de l’information pour aider à la conception d’une chaîne d’information.</a:t>
            </a:r>
          </a:p>
          <a:p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 architectures matérielles et logicielles en réponse à une problématique posée.</a:t>
            </a:r>
          </a:p>
        </p:txBody>
      </p:sp>
    </p:spTree>
    <p:extLst>
      <p:ext uri="{BB962C8B-B14F-4D97-AF65-F5344CB8AC3E}">
        <p14:creationId xmlns:p14="http://schemas.microsoft.com/office/powerpoint/2010/main" val="367114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17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1 . Découverte de la problématique technique et du produit support de l’épreuve (un ouvrage, une maquette, un système ou un sous-système)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485780" y="2134826"/>
            <a:ext cx="3569114" cy="5711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2. Conception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13276" y="2778022"/>
            <a:ext cx="3541618" cy="57118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3. Simulation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13276" y="3421218"/>
            <a:ext cx="3541618" cy="5711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4. Expérimentation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DCCE8FC-DEBD-4B6F-AC00-BDC7C7178832}"/>
              </a:ext>
            </a:extLst>
          </p:cNvPr>
          <p:cNvSpPr/>
          <p:nvPr/>
        </p:nvSpPr>
        <p:spPr>
          <a:xfrm>
            <a:off x="3656741" y="2383197"/>
            <a:ext cx="792088" cy="571188"/>
          </a:xfrm>
          <a:prstGeom prst="arc">
            <a:avLst>
              <a:gd name="adj1" fmla="val 16200000"/>
              <a:gd name="adj2" fmla="val 4997436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Marianne" panose="02000000000000000000" pitchFamily="2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7A04A2B-8017-462E-B302-B80F23CE8FD2}"/>
              </a:ext>
            </a:extLst>
          </p:cNvPr>
          <p:cNvSpPr/>
          <p:nvPr/>
        </p:nvSpPr>
        <p:spPr>
          <a:xfrm>
            <a:off x="3694853" y="3172847"/>
            <a:ext cx="792088" cy="571188"/>
          </a:xfrm>
          <a:prstGeom prst="arc">
            <a:avLst>
              <a:gd name="adj1" fmla="val 15943965"/>
              <a:gd name="adj2" fmla="val 4997436"/>
            </a:avLst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Marianne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F79855-1F47-4BFC-8BCA-0E230187E772}"/>
              </a:ext>
            </a:extLst>
          </p:cNvPr>
          <p:cNvSpPr txBox="1"/>
          <p:nvPr/>
        </p:nvSpPr>
        <p:spPr>
          <a:xfrm>
            <a:off x="4675058" y="2295853"/>
            <a:ext cx="3613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Ces 3 parties peuvent apparaitre dans n’importe quel ordre dans le sujet suivant la problématique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r>
              <a:rPr lang="fr-FR" sz="1600" dirty="0">
                <a:latin typeface="Marianne" panose="02000000000000000000" pitchFamily="2" charset="0"/>
              </a:rPr>
              <a:t>Elles ne sont pas forcément équilibrées en longueur</a:t>
            </a:r>
          </a:p>
        </p:txBody>
      </p:sp>
    </p:spTree>
    <p:extLst>
      <p:ext uri="{BB962C8B-B14F-4D97-AF65-F5344CB8AC3E}">
        <p14:creationId xmlns:p14="http://schemas.microsoft.com/office/powerpoint/2010/main" val="34915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7" grpId="0" animBg="1"/>
      <p:bldP spid="14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18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1 . Découverte de la problématique technique et du produit support de l’épreuve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FA80853-A42F-4682-9143-E49B5CD03893}"/>
              </a:ext>
            </a:extLst>
          </p:cNvPr>
          <p:cNvSpPr/>
          <p:nvPr/>
        </p:nvSpPr>
        <p:spPr>
          <a:xfrm>
            <a:off x="504016" y="2718175"/>
            <a:ext cx="3707945" cy="155855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Modification de l’existant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(reconception):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amélioration d’une performance du produit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amélioration ou modification d’une fonctionnalité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6534E8C-F94F-4050-8654-D664362CB712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995936" y="2062818"/>
            <a:ext cx="576064" cy="655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51F6AFB-881C-4E3F-B4F7-54AFD9346EC7}"/>
              </a:ext>
            </a:extLst>
          </p:cNvPr>
          <p:cNvSpPr/>
          <p:nvPr/>
        </p:nvSpPr>
        <p:spPr>
          <a:xfrm>
            <a:off x="4932042" y="2718175"/>
            <a:ext cx="3707942" cy="15585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Sur un produit </a:t>
            </a:r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existant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un ouvrage,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une maquette,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un système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un sous-système (utilisé en projet par exemple)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E9F2DF5-D9ED-4FC9-A149-F3A53005BF8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572000" y="2062818"/>
            <a:ext cx="540060" cy="655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5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Exemples :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19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Marianne" panose="02000000000000000000" pitchFamily="2" charset="0"/>
              </a:rPr>
              <a:t>1 . Découverte de la problématique technique et du produit support de l’épreuve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FA80853-A42F-4682-9143-E49B5CD03893}"/>
              </a:ext>
            </a:extLst>
          </p:cNvPr>
          <p:cNvSpPr/>
          <p:nvPr/>
        </p:nvSpPr>
        <p:spPr>
          <a:xfrm>
            <a:off x="2402876" y="2216566"/>
            <a:ext cx="4428024" cy="252240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Amélioration d’une performance ou ajout de fonctionnalités d’un produit :</a:t>
            </a:r>
          </a:p>
          <a:p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autonomie énergétique (capacité, gestion de l’énergie,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mécanique et ergonomique (poids, encombrement, fiabilité, confort,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connectivité, commande (optimisation, intégration, interfaces,…)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durabilité et éco(re)conception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sécurité (stabilité, freinage, détection,...)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…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51F6AFB-881C-4E3F-B4F7-54AFD9346EC7}"/>
              </a:ext>
            </a:extLst>
          </p:cNvPr>
          <p:cNvSpPr/>
          <p:nvPr/>
        </p:nvSpPr>
        <p:spPr>
          <a:xfrm>
            <a:off x="7164288" y="2825138"/>
            <a:ext cx="1872208" cy="130525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Sur un sous-système existant (utilisé en projet par exemple) ou une maquette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E9F2DF5-D9ED-4FC9-A149-F3A53005BF8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6830900" y="3477767"/>
            <a:ext cx="3333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8B0569A-2D20-477E-80C4-35D92398B126}"/>
              </a:ext>
            </a:extLst>
          </p:cNvPr>
          <p:cNvSpPr/>
          <p:nvPr/>
        </p:nvSpPr>
        <p:spPr>
          <a:xfrm>
            <a:off x="346774" y="2256058"/>
            <a:ext cx="1722714" cy="244341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Contextualisation relative à un produit*</a:t>
            </a:r>
          </a:p>
          <a:p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r>
              <a:rPr lang="fr-FR" sz="900" dirty="0">
                <a:solidFill>
                  <a:schemeClr val="tx1"/>
                </a:solidFill>
                <a:latin typeface="Marianne" panose="02000000000000000000" pitchFamily="2" charset="0"/>
              </a:rPr>
              <a:t>* un objet manufacturé, un système technique, un ouvrage du domaine de la construction ou une application informatique</a:t>
            </a:r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95492E8-5578-44D5-8C27-7461AC587337}"/>
              </a:ext>
            </a:extLst>
          </p:cNvPr>
          <p:cNvCxnSpPr>
            <a:cxnSpLocks/>
          </p:cNvCxnSpPr>
          <p:nvPr/>
        </p:nvCxnSpPr>
        <p:spPr>
          <a:xfrm>
            <a:off x="2069488" y="3471508"/>
            <a:ext cx="3333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F1C3D02-BD11-4391-988B-E57168F7828A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1208131" y="2062818"/>
            <a:ext cx="0" cy="193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0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BAC STI2D – spécialité 2I2D</a:t>
            </a:r>
          </a:p>
          <a:p>
            <a:pPr lvl="1"/>
            <a:r>
              <a:rPr lang="fr-FR" dirty="0">
                <a:latin typeface="Marianne" panose="02000000000000000000" pitchFamily="2" charset="0"/>
              </a:rPr>
              <a:t>Épreuve pratique – session 2026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AA73EBF-1D15-4090-9481-0B825A25CDA9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20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270424"/>
            <a:ext cx="8172439" cy="78952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1 . Découverte de la problématique technique et du produit support de l’épreuve (un ouvrage, une maquette, un système ou un sous-système)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485780" y="2134826"/>
            <a:ext cx="3569114" cy="5711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2. Conception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13276" y="2778022"/>
            <a:ext cx="3541618" cy="57118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5098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3. Simulation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13276" y="3421218"/>
            <a:ext cx="3541618" cy="5711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4. Expérimentation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15B4A6-2DD6-4DE9-90FD-4F02536FD1B2}"/>
              </a:ext>
            </a:extLst>
          </p:cNvPr>
          <p:cNvSpPr txBox="1"/>
          <p:nvPr/>
        </p:nvSpPr>
        <p:spPr>
          <a:xfrm>
            <a:off x="4671504" y="2331962"/>
            <a:ext cx="4112496" cy="1464231"/>
          </a:xfrm>
          <a:prstGeom prst="roundRect">
            <a:avLst/>
          </a:prstGeom>
          <a:solidFill>
            <a:srgbClr val="F1F1F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1- Identifier le problème technique à améliorer par une reconception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r>
              <a:rPr lang="fr-FR" sz="1600" dirty="0">
                <a:latin typeface="Marianne" panose="02000000000000000000" pitchFamily="2" charset="0"/>
              </a:rPr>
              <a:t>2-Proposer/Choisir/Définir/Modifier une solution technique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056332F8-2AE9-40F9-BC25-61DD5BB57DD8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4054894" y="2420420"/>
            <a:ext cx="616610" cy="64365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2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21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1 . Découverte de la problématique technique et du produit support de l’épreuve (un ouvrage, une maquette, un système ou un sous-système)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485780" y="2134826"/>
            <a:ext cx="3569114" cy="5711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2. Conception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13276" y="2778022"/>
            <a:ext cx="3541618" cy="57118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3. Simulation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13276" y="3421218"/>
            <a:ext cx="3541618" cy="5711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4. Expérimentation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15B4A6-2DD6-4DE9-90FD-4F02536FD1B2}"/>
              </a:ext>
            </a:extLst>
          </p:cNvPr>
          <p:cNvSpPr txBox="1"/>
          <p:nvPr/>
        </p:nvSpPr>
        <p:spPr>
          <a:xfrm>
            <a:off x="4671504" y="2149222"/>
            <a:ext cx="3986715" cy="2009061"/>
          </a:xfrm>
          <a:prstGeom prst="roundRect">
            <a:avLst/>
          </a:prstGeom>
          <a:solidFill>
            <a:srgbClr val="F4FFF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1- Identifier et régler les paramètres de la simulation</a:t>
            </a:r>
          </a:p>
          <a:p>
            <a:r>
              <a:rPr lang="fr-FR" sz="1600" dirty="0">
                <a:latin typeface="Marianne" panose="02000000000000000000" pitchFamily="2" charset="0"/>
              </a:rPr>
              <a:t>2- Mettre en œuvre une simulation</a:t>
            </a:r>
          </a:p>
          <a:p>
            <a:r>
              <a:rPr lang="fr-FR" sz="1600" dirty="0">
                <a:latin typeface="Marianne" panose="02000000000000000000" pitchFamily="2" charset="0"/>
              </a:rPr>
              <a:t>3- Interpréter un résultat de simulation</a:t>
            </a:r>
          </a:p>
          <a:p>
            <a:r>
              <a:rPr lang="fr-FR" sz="1600" dirty="0">
                <a:latin typeface="Marianne" panose="02000000000000000000" pitchFamily="2" charset="0"/>
              </a:rPr>
              <a:t>4- Conclure sur la performance de la solution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056332F8-2AE9-40F9-BC25-61DD5BB57DD8}"/>
              </a:ext>
            </a:extLst>
          </p:cNvPr>
          <p:cNvCxnSpPr>
            <a:cxnSpLocks/>
            <a:stCxn id="12" idx="3"/>
            <a:endCxn id="6" idx="1"/>
          </p:cNvCxnSpPr>
          <p:nvPr/>
        </p:nvCxnSpPr>
        <p:spPr>
          <a:xfrm>
            <a:off x="4054894" y="3063616"/>
            <a:ext cx="616610" cy="90137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510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6774" y="68677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Le sujet comporte 4 parties :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Marianne" panose="02000000000000000000" pitchFamily="2" charset="0"/>
              </a:rPr>
            </a:b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22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0F4BA5-725C-46CF-8A82-2735ACD6EDC4}"/>
              </a:ext>
            </a:extLst>
          </p:cNvPr>
          <p:cNvSpPr/>
          <p:nvPr/>
        </p:nvSpPr>
        <p:spPr>
          <a:xfrm>
            <a:off x="485780" y="1193540"/>
            <a:ext cx="8172439" cy="8692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1 . Découverte de la problématique technique et du produit support de l’épreuve (un ouvrage, une maquette, un système ou un sous-système)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4CF133-CA68-403A-B8BA-C6CCF727AA42}"/>
              </a:ext>
            </a:extLst>
          </p:cNvPr>
          <p:cNvSpPr/>
          <p:nvPr/>
        </p:nvSpPr>
        <p:spPr>
          <a:xfrm>
            <a:off x="485780" y="2134826"/>
            <a:ext cx="3569114" cy="57118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2. Conception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292F3BB-7795-4D4C-8A53-9D858E503B7F}"/>
              </a:ext>
            </a:extLst>
          </p:cNvPr>
          <p:cNvSpPr/>
          <p:nvPr/>
        </p:nvSpPr>
        <p:spPr>
          <a:xfrm>
            <a:off x="513276" y="2778022"/>
            <a:ext cx="3541618" cy="57118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25098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Marianne" panose="02000000000000000000" pitchFamily="2" charset="0"/>
              </a:rPr>
              <a:t>3. Simulation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266BFF-120E-4B7D-BE0D-B0292C558414}"/>
              </a:ext>
            </a:extLst>
          </p:cNvPr>
          <p:cNvSpPr/>
          <p:nvPr/>
        </p:nvSpPr>
        <p:spPr>
          <a:xfrm>
            <a:off x="513276" y="3421218"/>
            <a:ext cx="3541618" cy="5711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4. Expérimentation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15B4A6-2DD6-4DE9-90FD-4F02536FD1B2}"/>
              </a:ext>
            </a:extLst>
          </p:cNvPr>
          <p:cNvSpPr txBox="1"/>
          <p:nvPr/>
        </p:nvSpPr>
        <p:spPr>
          <a:xfrm>
            <a:off x="4671504" y="2146865"/>
            <a:ext cx="3986715" cy="2009061"/>
          </a:xfrm>
          <a:prstGeom prst="roundRect">
            <a:avLst/>
          </a:prstGeom>
          <a:solidFill>
            <a:srgbClr val="F9F4F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1- Identifier la performance / les fonctionnalités</a:t>
            </a:r>
          </a:p>
          <a:p>
            <a:r>
              <a:rPr lang="fr-FR" sz="1600" dirty="0">
                <a:latin typeface="Marianne" panose="02000000000000000000" pitchFamily="2" charset="0"/>
              </a:rPr>
              <a:t>2- Mettre en œuvre un protocole</a:t>
            </a:r>
          </a:p>
          <a:p>
            <a:r>
              <a:rPr lang="fr-FR" sz="1600" dirty="0">
                <a:latin typeface="Marianne" panose="02000000000000000000" pitchFamily="2" charset="0"/>
              </a:rPr>
              <a:t>3- Effectuer une mesure / une vérification de fonctionnalité</a:t>
            </a:r>
          </a:p>
          <a:p>
            <a:r>
              <a:rPr lang="fr-FR" sz="1600" dirty="0">
                <a:latin typeface="Marianne" panose="02000000000000000000" pitchFamily="2" charset="0"/>
              </a:rPr>
              <a:t>4- Conclure sur la performance / les fonctionnalités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056332F8-2AE9-40F9-BC25-61DD5BB57DD8}"/>
              </a:ext>
            </a:extLst>
          </p:cNvPr>
          <p:cNvCxnSpPr>
            <a:cxnSpLocks/>
            <a:stCxn id="13" idx="3"/>
            <a:endCxn id="6" idx="1"/>
          </p:cNvCxnSpPr>
          <p:nvPr/>
        </p:nvCxnSpPr>
        <p:spPr>
          <a:xfrm flipV="1">
            <a:off x="4054894" y="3151396"/>
            <a:ext cx="616610" cy="55541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8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1D2F371F-069D-4958-9E7A-92C376157A7B}"/>
              </a:ext>
            </a:extLst>
          </p:cNvPr>
          <p:cNvSpPr/>
          <p:nvPr/>
        </p:nvSpPr>
        <p:spPr>
          <a:xfrm>
            <a:off x="1907704" y="1059582"/>
            <a:ext cx="6696744" cy="1891731"/>
          </a:xfrm>
          <a:prstGeom prst="roundRect">
            <a:avLst/>
          </a:prstGeom>
          <a:solidFill>
            <a:srgbClr val="00B0F0">
              <a:alpha val="1098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1400" b="1" dirty="0">
                <a:solidFill>
                  <a:srgbClr val="0070C0"/>
                </a:solidFill>
                <a:latin typeface="Marianne" panose="02000000000000000000" pitchFamily="2" charset="0"/>
              </a:rPr>
              <a:t>dossier candidat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929C2390-9C6C-4098-BA38-A88BF228E8C2}"/>
              </a:ext>
            </a:extLst>
          </p:cNvPr>
          <p:cNvSpPr/>
          <p:nvPr/>
        </p:nvSpPr>
        <p:spPr>
          <a:xfrm>
            <a:off x="1922360" y="3023321"/>
            <a:ext cx="6696744" cy="1675370"/>
          </a:xfrm>
          <a:prstGeom prst="roundRect">
            <a:avLst/>
          </a:prstGeom>
          <a:solidFill>
            <a:srgbClr val="7030A0">
              <a:alpha val="1098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1400" b="1" dirty="0">
                <a:solidFill>
                  <a:srgbClr val="7030A0"/>
                </a:solidFill>
                <a:latin typeface="Marianne" panose="02000000000000000000" pitchFamily="2" charset="0"/>
              </a:rPr>
              <a:t>dossier profs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23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0C3C301-20A8-47D4-94A7-4BCE156270C2}"/>
              </a:ext>
            </a:extLst>
          </p:cNvPr>
          <p:cNvSpPr txBox="1">
            <a:spLocks/>
          </p:cNvSpPr>
          <p:nvPr/>
        </p:nvSpPr>
        <p:spPr>
          <a:xfrm>
            <a:off x="3203848" y="511285"/>
            <a:ext cx="3312368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/>
            <a:r>
              <a:rPr lang="fr-FR" sz="2800" dirty="0">
                <a:solidFill>
                  <a:prstClr val="black"/>
                </a:solidFill>
                <a:latin typeface="Marianne" panose="02000000000000000000" pitchFamily="2" charset="0"/>
              </a:rPr>
              <a:t>1 sujet = 1 dossier</a:t>
            </a:r>
          </a:p>
        </p:txBody>
      </p:sp>
      <p:pic>
        <p:nvPicPr>
          <p:cNvPr id="24" name="Picture 2" descr="Portable Document Format - Vikidia, l'encyclopédie des 8-13 ans">
            <a:extLst>
              <a:ext uri="{FF2B5EF4-FFF2-40B4-BE49-F238E27FC236}">
                <a16:creationId xmlns:a16="http://schemas.microsoft.com/office/drawing/2014/main" id="{46C3BBC6-F21C-442A-8CB9-63BE40E1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2" y="2018214"/>
            <a:ext cx="697320" cy="8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78AF9E4-CEA7-49AA-AB9D-F895BBA1C1FA}"/>
              </a:ext>
            </a:extLst>
          </p:cNvPr>
          <p:cNvSpPr txBox="1"/>
          <p:nvPr/>
        </p:nvSpPr>
        <p:spPr>
          <a:xfrm>
            <a:off x="2195736" y="1125954"/>
            <a:ext cx="4595963" cy="11577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828800" hangingPunct="1"/>
            <a:r>
              <a:rPr lang="fr-FR" sz="1400" kern="1200" dirty="0">
                <a:solidFill>
                  <a:prstClr val="black"/>
                </a:solidFill>
                <a:latin typeface="Marianne" panose="02000000000000000000" pitchFamily="2" charset="0"/>
              </a:rPr>
              <a:t>1 </a:t>
            </a: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fichier « Dossier ressources » : </a:t>
            </a:r>
          </a:p>
          <a:p>
            <a:pPr algn="l" defTabSz="1828800" hangingPunct="1"/>
            <a:r>
              <a:rPr lang="fr-FR" sz="1200" dirty="0">
                <a:solidFill>
                  <a:prstClr val="black"/>
                </a:solidFill>
                <a:latin typeface="Marianne" panose="02000000000000000000" pitchFamily="2" charset="0"/>
              </a:rPr>
              <a:t>c</a:t>
            </a: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ontient tout ce qui est modifiable localement : </a:t>
            </a:r>
          </a:p>
          <a:p>
            <a:pPr marL="571500" indent="-571500" algn="l" defTabSz="1828800" hangingPunct="1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description du produit</a:t>
            </a:r>
          </a:p>
          <a:p>
            <a:pPr marL="571500" indent="-571500" algn="l" defTabSz="1828800" hangingPunct="1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protocole expérimental (appareils de mesure)</a:t>
            </a:r>
          </a:p>
          <a:p>
            <a:pPr marL="571500" indent="-571500" algn="l" defTabSz="1828800" hangingPunct="1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modèle et simulation (logiciel)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A8BE68-2193-4248-A6FD-CFA42321B321}"/>
              </a:ext>
            </a:extLst>
          </p:cNvPr>
          <p:cNvSpPr txBox="1"/>
          <p:nvPr/>
        </p:nvSpPr>
        <p:spPr>
          <a:xfrm>
            <a:off x="2195735" y="2355726"/>
            <a:ext cx="4595964" cy="510778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828800" hangingPunct="1"/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1 fichier « Travail demandé » : </a:t>
            </a:r>
          </a:p>
          <a:p>
            <a:pPr algn="l" defTabSz="1828800" hangingPunct="1"/>
            <a:r>
              <a:rPr lang="fr-FR" sz="1200" kern="1200" dirty="0">
                <a:solidFill>
                  <a:prstClr val="black"/>
                </a:solidFill>
                <a:latin typeface="Marianne" panose="02000000000000000000" pitchFamily="2" charset="0"/>
              </a:rPr>
              <a:t>contient tout ce qui n’est  pas modifiable : Questions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4BE6C48-37F0-4F64-9321-A64A5E3B6352}"/>
              </a:ext>
            </a:extLst>
          </p:cNvPr>
          <p:cNvCxnSpPr>
            <a:cxnSpLocks/>
            <a:stCxn id="25" idx="1"/>
            <a:endCxn id="1026" idx="3"/>
          </p:cNvCxnSpPr>
          <p:nvPr/>
        </p:nvCxnSpPr>
        <p:spPr>
          <a:xfrm flipH="1" flipV="1">
            <a:off x="1120508" y="1612623"/>
            <a:ext cx="1075228" cy="922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4E2896B-771C-404D-997E-D309A84F516A}"/>
              </a:ext>
            </a:extLst>
          </p:cNvPr>
          <p:cNvCxnSpPr>
            <a:cxnSpLocks/>
            <a:stCxn id="26" idx="1"/>
            <a:endCxn id="24" idx="3"/>
          </p:cNvCxnSpPr>
          <p:nvPr/>
        </p:nvCxnSpPr>
        <p:spPr>
          <a:xfrm flipH="1" flipV="1">
            <a:off x="1112912" y="2445881"/>
            <a:ext cx="1082823" cy="165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ogo De Microsoft Word PNG , Clipart De Mot, Convertisseur Dicônes, Remise  En Forme Des Icônes PNG et vecteur pour téléchargement gratuit">
            <a:extLst>
              <a:ext uri="{FF2B5EF4-FFF2-40B4-BE49-F238E27FC236}">
                <a16:creationId xmlns:a16="http://schemas.microsoft.com/office/drawing/2014/main" id="{ADDFD1CB-EEF1-44CB-B9D5-1BBF2688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133"/>
            <a:ext cx="796980" cy="7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DF05EFB-C666-463C-80D8-B71553DDE079}"/>
              </a:ext>
            </a:extLst>
          </p:cNvPr>
          <p:cNvSpPr txBox="1"/>
          <p:nvPr/>
        </p:nvSpPr>
        <p:spPr>
          <a:xfrm>
            <a:off x="2193617" y="3121574"/>
            <a:ext cx="4598082" cy="57888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828800" hangingPunct="1"/>
            <a:r>
              <a:rPr lang="fr-FR" sz="1400" dirty="0">
                <a:solidFill>
                  <a:prstClr val="black"/>
                </a:solidFill>
                <a:latin typeface="Marianne" panose="02000000000000000000" pitchFamily="2" charset="0"/>
              </a:rPr>
              <a:t>Liste de matériel (maquette, sous-ensemble, prototypage, …) indiquant le coût éventuel</a:t>
            </a:r>
            <a:endParaRPr lang="fr-FR" sz="1400" kern="1200" dirty="0">
              <a:solidFill>
                <a:prstClr val="black"/>
              </a:solidFill>
              <a:latin typeface="Marianne" panose="02000000000000000000" pitchFamily="2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06BA3B7-36CD-461A-AD1F-E03ED83C8B15}"/>
              </a:ext>
            </a:extLst>
          </p:cNvPr>
          <p:cNvCxnSpPr>
            <a:cxnSpLocks/>
            <a:stCxn id="15" idx="1"/>
            <a:endCxn id="46" idx="3"/>
          </p:cNvCxnSpPr>
          <p:nvPr/>
        </p:nvCxnSpPr>
        <p:spPr>
          <a:xfrm flipH="1" flipV="1">
            <a:off x="1142518" y="3287051"/>
            <a:ext cx="1051099" cy="1239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75D8933C-80F1-4D83-BD7A-E95746E2A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16" y="4277266"/>
            <a:ext cx="410057" cy="410057"/>
          </a:xfrm>
          <a:prstGeom prst="rect">
            <a:avLst/>
          </a:prstGeom>
        </p:spPr>
      </p:pic>
      <p:pic>
        <p:nvPicPr>
          <p:cNvPr id="46" name="Picture 2" descr="Icône de couleur Microsoft Excel 2019 aux formats PNG et SVG">
            <a:extLst>
              <a:ext uri="{FF2B5EF4-FFF2-40B4-BE49-F238E27FC236}">
                <a16:creationId xmlns:a16="http://schemas.microsoft.com/office/drawing/2014/main" id="{EDBD14A5-CF14-41E0-86C4-910ADE2C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7556"/>
            <a:ext cx="818990" cy="8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nkercad-logo | Mechabau®">
            <a:extLst>
              <a:ext uri="{FF2B5EF4-FFF2-40B4-BE49-F238E27FC236}">
                <a16:creationId xmlns:a16="http://schemas.microsoft.com/office/drawing/2014/main" id="{F66D731B-187E-405C-BD4D-01003EB5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9" y="4276534"/>
            <a:ext cx="410058" cy="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ônes, logos, symboles Solidworks– Téléchargement gratuit aux formats PNG  et SVG">
            <a:extLst>
              <a:ext uri="{FF2B5EF4-FFF2-40B4-BE49-F238E27FC236}">
                <a16:creationId xmlns:a16="http://schemas.microsoft.com/office/drawing/2014/main" id="{1EAE8DEA-0A65-4367-9F86-B600B108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6" y="3851871"/>
            <a:ext cx="410057" cy="4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etchUp - le logiciel de modélisation 3D le plus intuitif et simple">
            <a:extLst>
              <a:ext uri="{FF2B5EF4-FFF2-40B4-BE49-F238E27FC236}">
                <a16:creationId xmlns:a16="http://schemas.microsoft.com/office/drawing/2014/main" id="{BE551217-C861-49CA-B8C8-264AEA6A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2" y="3883605"/>
            <a:ext cx="3307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08CCCE55-73C6-4908-B317-7CEC56999889}"/>
              </a:ext>
            </a:extLst>
          </p:cNvPr>
          <p:cNvSpPr txBox="1"/>
          <p:nvPr/>
        </p:nvSpPr>
        <p:spPr>
          <a:xfrm>
            <a:off x="2193617" y="3784946"/>
            <a:ext cx="4598082" cy="81724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828800" hangingPunct="1"/>
            <a:r>
              <a:rPr lang="fr-FR" sz="1400" dirty="0">
                <a:solidFill>
                  <a:prstClr val="black"/>
                </a:solidFill>
                <a:latin typeface="Marianne" panose="02000000000000000000" pitchFamily="2" charset="0"/>
              </a:rPr>
              <a:t>Fichiers de simulation, d’impression 3D, programmes, relevés expérimentaux, résultats de simulation, propositions de conception…</a:t>
            </a:r>
            <a:endParaRPr lang="fr-FR" sz="1400" kern="1200" dirty="0">
              <a:solidFill>
                <a:prstClr val="black"/>
              </a:solidFill>
              <a:latin typeface="Marianne" panose="02000000000000000000" pitchFamily="2" charset="0"/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7BFE97C6-3B53-4526-836E-EC4BFF965141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1187625" y="3955207"/>
            <a:ext cx="1005992" cy="1852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25" grpId="0" animBg="1"/>
      <p:bldP spid="26" grpId="0" animBg="1"/>
      <p:bldP spid="15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24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099A5E-C803-44D5-B8BB-B0CABE968ADC}"/>
              </a:ext>
            </a:extLst>
          </p:cNvPr>
          <p:cNvSpPr txBox="1"/>
          <p:nvPr/>
        </p:nvSpPr>
        <p:spPr>
          <a:xfrm>
            <a:off x="697345" y="915566"/>
            <a:ext cx="3560270" cy="315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b="1" dirty="0">
                <a:solidFill>
                  <a:srgbClr val="0070C0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La banque nationale de sujets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31FA91-0F36-4356-B5FE-CA191F521AA2}"/>
              </a:ext>
            </a:extLst>
          </p:cNvPr>
          <p:cNvSpPr txBox="1"/>
          <p:nvPr/>
        </p:nvSpPr>
        <p:spPr>
          <a:xfrm>
            <a:off x="683568" y="1419622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La banque est publique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Elle est constituée d’une trentaine de sujets par enseignement spécifique : ≈ 120 sujets (la première année)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Mariann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fonction des produits disponibles dans les lycées, et en accord avec l’IA-IPR STI, des situations d’évaluation sont choisies par l'établissement en nombre nécessaire.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099A5E-C803-44D5-B8BB-B0CABE968ADC}"/>
              </a:ext>
            </a:extLst>
          </p:cNvPr>
          <p:cNvSpPr txBox="1"/>
          <p:nvPr/>
        </p:nvSpPr>
        <p:spPr>
          <a:xfrm>
            <a:off x="708461" y="915566"/>
            <a:ext cx="1963679" cy="315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b="1" dirty="0">
                <a:solidFill>
                  <a:srgbClr val="0070C0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Les sujets zéros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31FA91-0F36-4356-B5FE-CA191F521AA2}"/>
              </a:ext>
            </a:extLst>
          </p:cNvPr>
          <p:cNvSpPr txBox="1"/>
          <p:nvPr/>
        </p:nvSpPr>
        <p:spPr>
          <a:xfrm>
            <a:off x="683568" y="141962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Un sujet zéro pour chaque enseignement spécifique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Une </a:t>
            </a:r>
            <a:r>
              <a:rPr lang="fr-FR" dirty="0" err="1">
                <a:latin typeface="Marianne" panose="02000000000000000000" pitchFamily="2" charset="0"/>
              </a:rPr>
              <a:t>visio</a:t>
            </a:r>
            <a:r>
              <a:rPr lang="fr-FR" dirty="0">
                <a:latin typeface="Marianne" panose="02000000000000000000" pitchFamily="2" charset="0"/>
              </a:rPr>
              <a:t> de présentation des sujets zéros : </a:t>
            </a:r>
            <a:r>
              <a:rPr lang="fr-FR" b="1" dirty="0">
                <a:latin typeface="Marianne" panose="02000000000000000000" pitchFamily="2" charset="0"/>
              </a:rPr>
              <a:t>mercredi 14 mai 17h30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58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41AA639A-86C1-44F8-830E-43ADF61198B5}"/>
              </a:ext>
            </a:extLst>
          </p:cNvPr>
          <p:cNvCxnSpPr>
            <a:cxnSpLocks/>
          </p:cNvCxnSpPr>
          <p:nvPr/>
        </p:nvCxnSpPr>
        <p:spPr>
          <a:xfrm flipH="1">
            <a:off x="2238140" y="1708462"/>
            <a:ext cx="7636" cy="903619"/>
          </a:xfrm>
          <a:prstGeom prst="line">
            <a:avLst/>
          </a:prstGeom>
          <a:ln w="38100">
            <a:solidFill>
              <a:srgbClr val="3D7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26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099A5E-C803-44D5-B8BB-B0CABE968ADC}"/>
              </a:ext>
            </a:extLst>
          </p:cNvPr>
          <p:cNvSpPr txBox="1"/>
          <p:nvPr/>
        </p:nvSpPr>
        <p:spPr>
          <a:xfrm>
            <a:off x="294258" y="909500"/>
            <a:ext cx="6123472" cy="315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b="1" dirty="0">
                <a:solidFill>
                  <a:srgbClr val="0070C0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Calendrier prévisionnel de constitution de la banque : </a:t>
            </a:r>
          </a:p>
        </p:txBody>
      </p:sp>
      <p:sp>
        <p:nvSpPr>
          <p:cNvPr id="13" name="Google Shape;2507;p45">
            <a:extLst>
              <a:ext uri="{FF2B5EF4-FFF2-40B4-BE49-F238E27FC236}">
                <a16:creationId xmlns:a16="http://schemas.microsoft.com/office/drawing/2014/main" id="{2B73D64E-6C46-4D3C-8EEC-1E048F67873E}"/>
              </a:ext>
            </a:extLst>
          </p:cNvPr>
          <p:cNvSpPr/>
          <p:nvPr/>
        </p:nvSpPr>
        <p:spPr>
          <a:xfrm>
            <a:off x="597031" y="1594051"/>
            <a:ext cx="844539" cy="166817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14" name="Google Shape;2507;p45">
            <a:extLst>
              <a:ext uri="{FF2B5EF4-FFF2-40B4-BE49-F238E27FC236}">
                <a16:creationId xmlns:a16="http://schemas.microsoft.com/office/drawing/2014/main" id="{5ACD1783-FE8C-4B4B-8DAC-36D54697E371}"/>
              </a:ext>
            </a:extLst>
          </p:cNvPr>
          <p:cNvSpPr/>
          <p:nvPr/>
        </p:nvSpPr>
        <p:spPr>
          <a:xfrm>
            <a:off x="1469387" y="1594051"/>
            <a:ext cx="844539" cy="166817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63817C4-71BE-4A02-9F22-B8B1DACD826F}"/>
              </a:ext>
            </a:extLst>
          </p:cNvPr>
          <p:cNvSpPr txBox="1"/>
          <p:nvPr/>
        </p:nvSpPr>
        <p:spPr>
          <a:xfrm>
            <a:off x="1056723" y="1900960"/>
            <a:ext cx="2939213" cy="443255"/>
          </a:xfrm>
          <a:prstGeom prst="rightArrow">
            <a:avLst>
              <a:gd name="adj1" fmla="val 50000"/>
              <a:gd name="adj2" fmla="val 56247"/>
            </a:avLst>
          </a:prstGeom>
          <a:solidFill>
            <a:schemeClr val="bg1"/>
          </a:solidFill>
          <a:ln w="28575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dirty="0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Rédaction des sujets en académie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59C4E9D-5410-4C42-8E26-BCCA13026D0B}"/>
              </a:ext>
            </a:extLst>
          </p:cNvPr>
          <p:cNvSpPr txBox="1"/>
          <p:nvPr/>
        </p:nvSpPr>
        <p:spPr>
          <a:xfrm>
            <a:off x="5268854" y="3114841"/>
            <a:ext cx="1535394" cy="592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Envoi au groupe de relecture : </a:t>
            </a:r>
          </a:p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Fin septembre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F11D39E-7607-45A3-81CD-DE4F422408A0}"/>
              </a:ext>
            </a:extLst>
          </p:cNvPr>
          <p:cNvSpPr txBox="1"/>
          <p:nvPr/>
        </p:nvSpPr>
        <p:spPr>
          <a:xfrm>
            <a:off x="3666313" y="2384331"/>
            <a:ext cx="1105303" cy="592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Pré-validation en académie par les IPR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BAEE646-944D-434B-90C0-5A1E5AF471B0}"/>
              </a:ext>
            </a:extLst>
          </p:cNvPr>
          <p:cNvSpPr txBox="1"/>
          <p:nvPr/>
        </p:nvSpPr>
        <p:spPr>
          <a:xfrm>
            <a:off x="647968" y="1361144"/>
            <a:ext cx="742664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mai</a:t>
            </a:r>
          </a:p>
        </p:txBody>
      </p:sp>
      <p:sp>
        <p:nvSpPr>
          <p:cNvPr id="30" name="Google Shape;2492;p45">
            <a:extLst>
              <a:ext uri="{FF2B5EF4-FFF2-40B4-BE49-F238E27FC236}">
                <a16:creationId xmlns:a16="http://schemas.microsoft.com/office/drawing/2014/main" id="{79EE161A-75E5-477D-B743-5C1F127A62EE}"/>
              </a:ext>
            </a:extLst>
          </p:cNvPr>
          <p:cNvSpPr/>
          <p:nvPr/>
        </p:nvSpPr>
        <p:spPr>
          <a:xfrm>
            <a:off x="392877" y="1591779"/>
            <a:ext cx="176337" cy="525205"/>
          </a:xfrm>
          <a:custGeom>
            <a:avLst/>
            <a:gdLst/>
            <a:ahLst/>
            <a:cxnLst/>
            <a:rect l="l" t="t" r="r" b="b"/>
            <a:pathLst>
              <a:path w="4919" h="15765" extrusionOk="0">
                <a:moveTo>
                  <a:pt x="2454" y="0"/>
                </a:moveTo>
                <a:cubicBezTo>
                  <a:pt x="1084" y="0"/>
                  <a:pt x="1" y="1108"/>
                  <a:pt x="1" y="2477"/>
                </a:cubicBezTo>
                <a:cubicBezTo>
                  <a:pt x="1" y="3727"/>
                  <a:pt x="977" y="4763"/>
                  <a:pt x="2168" y="4918"/>
                </a:cubicBezTo>
                <a:lnTo>
                  <a:pt x="2168" y="15764"/>
                </a:lnTo>
                <a:lnTo>
                  <a:pt x="2763" y="15764"/>
                </a:lnTo>
                <a:lnTo>
                  <a:pt x="2763" y="4918"/>
                </a:lnTo>
                <a:cubicBezTo>
                  <a:pt x="3954" y="4763"/>
                  <a:pt x="4918" y="3727"/>
                  <a:pt x="4918" y="2477"/>
                </a:cubicBezTo>
                <a:cubicBezTo>
                  <a:pt x="4918" y="1108"/>
                  <a:pt x="3823" y="0"/>
                  <a:pt x="2454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solidFill>
                <a:srgbClr val="000000"/>
              </a:solidFill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FE49C22-AD09-4403-A403-36BC4847C19E}"/>
              </a:ext>
            </a:extLst>
          </p:cNvPr>
          <p:cNvSpPr txBox="1"/>
          <p:nvPr/>
        </p:nvSpPr>
        <p:spPr>
          <a:xfrm>
            <a:off x="1517149" y="1347614"/>
            <a:ext cx="742664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juin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1354882-91A3-4A8E-9829-DFD7032CCF4F}"/>
              </a:ext>
            </a:extLst>
          </p:cNvPr>
          <p:cNvSpPr txBox="1"/>
          <p:nvPr/>
        </p:nvSpPr>
        <p:spPr>
          <a:xfrm>
            <a:off x="3913366" y="1347614"/>
            <a:ext cx="1068143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septembre</a:t>
            </a:r>
          </a:p>
        </p:txBody>
      </p:sp>
      <p:sp>
        <p:nvSpPr>
          <p:cNvPr id="37" name="Google Shape;2507;p45">
            <a:extLst>
              <a:ext uri="{FF2B5EF4-FFF2-40B4-BE49-F238E27FC236}">
                <a16:creationId xmlns:a16="http://schemas.microsoft.com/office/drawing/2014/main" id="{26323E07-4E1D-4636-BFBD-2B14F9DEDEA2}"/>
              </a:ext>
            </a:extLst>
          </p:cNvPr>
          <p:cNvSpPr/>
          <p:nvPr/>
        </p:nvSpPr>
        <p:spPr>
          <a:xfrm>
            <a:off x="2336352" y="1594051"/>
            <a:ext cx="844539" cy="166817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38" name="Google Shape;2507;p45">
            <a:extLst>
              <a:ext uri="{FF2B5EF4-FFF2-40B4-BE49-F238E27FC236}">
                <a16:creationId xmlns:a16="http://schemas.microsoft.com/office/drawing/2014/main" id="{B2853449-5683-4573-A2F9-817CE534B58D}"/>
              </a:ext>
            </a:extLst>
          </p:cNvPr>
          <p:cNvSpPr/>
          <p:nvPr/>
        </p:nvSpPr>
        <p:spPr>
          <a:xfrm>
            <a:off x="3208708" y="1594051"/>
            <a:ext cx="844539" cy="166817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39" name="Google Shape;2507;p45">
            <a:extLst>
              <a:ext uri="{FF2B5EF4-FFF2-40B4-BE49-F238E27FC236}">
                <a16:creationId xmlns:a16="http://schemas.microsoft.com/office/drawing/2014/main" id="{CE101404-8CAF-4002-827F-750B609D6F23}"/>
              </a:ext>
            </a:extLst>
          </p:cNvPr>
          <p:cNvSpPr/>
          <p:nvPr/>
        </p:nvSpPr>
        <p:spPr>
          <a:xfrm>
            <a:off x="4067944" y="1594051"/>
            <a:ext cx="844539" cy="166817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40" name="Google Shape;2507;p45">
            <a:extLst>
              <a:ext uri="{FF2B5EF4-FFF2-40B4-BE49-F238E27FC236}">
                <a16:creationId xmlns:a16="http://schemas.microsoft.com/office/drawing/2014/main" id="{F599A3D9-F460-4FFD-AB51-5FBEC1A21C8F}"/>
              </a:ext>
            </a:extLst>
          </p:cNvPr>
          <p:cNvSpPr/>
          <p:nvPr/>
        </p:nvSpPr>
        <p:spPr>
          <a:xfrm>
            <a:off x="4948029" y="1594051"/>
            <a:ext cx="844539" cy="166817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41" name="Google Shape;2507;p45">
            <a:extLst>
              <a:ext uri="{FF2B5EF4-FFF2-40B4-BE49-F238E27FC236}">
                <a16:creationId xmlns:a16="http://schemas.microsoft.com/office/drawing/2014/main" id="{5E552CBB-3C0F-4519-B057-ABC53E7E2500}"/>
              </a:ext>
            </a:extLst>
          </p:cNvPr>
          <p:cNvSpPr/>
          <p:nvPr/>
        </p:nvSpPr>
        <p:spPr>
          <a:xfrm>
            <a:off x="5819552" y="1594051"/>
            <a:ext cx="844539" cy="166817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42" name="Google Shape;2507;p45">
            <a:extLst>
              <a:ext uri="{FF2B5EF4-FFF2-40B4-BE49-F238E27FC236}">
                <a16:creationId xmlns:a16="http://schemas.microsoft.com/office/drawing/2014/main" id="{13B46EA3-1C94-4E95-AFA0-1E6C144F6919}"/>
              </a:ext>
            </a:extLst>
          </p:cNvPr>
          <p:cNvSpPr/>
          <p:nvPr/>
        </p:nvSpPr>
        <p:spPr>
          <a:xfrm>
            <a:off x="6691908" y="1594051"/>
            <a:ext cx="844539" cy="166817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43" name="Google Shape;2507;p45">
            <a:extLst>
              <a:ext uri="{FF2B5EF4-FFF2-40B4-BE49-F238E27FC236}">
                <a16:creationId xmlns:a16="http://schemas.microsoft.com/office/drawing/2014/main" id="{38E6220C-6C86-4ABA-A293-36F3A7F306A7}"/>
              </a:ext>
            </a:extLst>
          </p:cNvPr>
          <p:cNvSpPr/>
          <p:nvPr/>
        </p:nvSpPr>
        <p:spPr>
          <a:xfrm>
            <a:off x="7537279" y="1594051"/>
            <a:ext cx="844539" cy="166817"/>
          </a:xfrm>
          <a:custGeom>
            <a:avLst/>
            <a:gdLst/>
            <a:ahLst/>
            <a:cxnLst/>
            <a:rect l="l" t="t" r="r" b="b"/>
            <a:pathLst>
              <a:path w="63974" h="7847" extrusionOk="0">
                <a:moveTo>
                  <a:pt x="2668" y="703"/>
                </a:moveTo>
                <a:cubicBezTo>
                  <a:pt x="2418" y="846"/>
                  <a:pt x="2168" y="1179"/>
                  <a:pt x="1918" y="1429"/>
                </a:cubicBezTo>
                <a:lnTo>
                  <a:pt x="1334" y="703"/>
                </a:lnTo>
                <a:close/>
                <a:moveTo>
                  <a:pt x="4228" y="703"/>
                </a:moveTo>
                <a:cubicBezTo>
                  <a:pt x="3692" y="1143"/>
                  <a:pt x="3168" y="1774"/>
                  <a:pt x="2632" y="2322"/>
                </a:cubicBezTo>
                <a:lnTo>
                  <a:pt x="2037" y="1572"/>
                </a:lnTo>
                <a:cubicBezTo>
                  <a:pt x="2347" y="1262"/>
                  <a:pt x="2668" y="1000"/>
                  <a:pt x="2978" y="703"/>
                </a:cubicBezTo>
                <a:close/>
                <a:moveTo>
                  <a:pt x="6204" y="703"/>
                </a:moveTo>
                <a:cubicBezTo>
                  <a:pt x="5287" y="1596"/>
                  <a:pt x="4382" y="2477"/>
                  <a:pt x="3490" y="3394"/>
                </a:cubicBezTo>
                <a:lnTo>
                  <a:pt x="2906" y="2655"/>
                </a:lnTo>
                <a:cubicBezTo>
                  <a:pt x="3573" y="2001"/>
                  <a:pt x="4228" y="1298"/>
                  <a:pt x="4883" y="703"/>
                </a:cubicBezTo>
                <a:close/>
                <a:moveTo>
                  <a:pt x="22135" y="703"/>
                </a:moveTo>
                <a:cubicBezTo>
                  <a:pt x="19968" y="2786"/>
                  <a:pt x="17825" y="5037"/>
                  <a:pt x="15670" y="7239"/>
                </a:cubicBezTo>
                <a:lnTo>
                  <a:pt x="14205" y="7227"/>
                </a:lnTo>
                <a:cubicBezTo>
                  <a:pt x="16467" y="5025"/>
                  <a:pt x="18753" y="2786"/>
                  <a:pt x="21039" y="703"/>
                </a:cubicBezTo>
                <a:close/>
                <a:moveTo>
                  <a:pt x="54067" y="703"/>
                </a:moveTo>
                <a:cubicBezTo>
                  <a:pt x="51829" y="2786"/>
                  <a:pt x="49579" y="5049"/>
                  <a:pt x="47316" y="7239"/>
                </a:cubicBezTo>
                <a:lnTo>
                  <a:pt x="46435" y="7227"/>
                </a:lnTo>
                <a:cubicBezTo>
                  <a:pt x="48567" y="5037"/>
                  <a:pt x="50698" y="2786"/>
                  <a:pt x="52829" y="703"/>
                </a:cubicBezTo>
                <a:close/>
                <a:moveTo>
                  <a:pt x="61080" y="1203"/>
                </a:moveTo>
                <a:lnTo>
                  <a:pt x="61652" y="1941"/>
                </a:lnTo>
                <a:cubicBezTo>
                  <a:pt x="59949" y="3691"/>
                  <a:pt x="58258" y="5453"/>
                  <a:pt x="56591" y="7239"/>
                </a:cubicBezTo>
                <a:lnTo>
                  <a:pt x="55580" y="7239"/>
                </a:lnTo>
                <a:cubicBezTo>
                  <a:pt x="55885" y="6944"/>
                  <a:pt x="56191" y="6604"/>
                  <a:pt x="56484" y="6299"/>
                </a:cubicBezTo>
                <a:cubicBezTo>
                  <a:pt x="58092" y="4668"/>
                  <a:pt x="59568" y="2917"/>
                  <a:pt x="61080" y="1203"/>
                </a:cubicBezTo>
                <a:close/>
                <a:moveTo>
                  <a:pt x="8014" y="703"/>
                </a:moveTo>
                <a:cubicBezTo>
                  <a:pt x="5847" y="2786"/>
                  <a:pt x="3704" y="5013"/>
                  <a:pt x="1585" y="7251"/>
                </a:cubicBezTo>
                <a:lnTo>
                  <a:pt x="1334" y="7251"/>
                </a:lnTo>
                <a:lnTo>
                  <a:pt x="3942" y="3941"/>
                </a:lnTo>
                <a:lnTo>
                  <a:pt x="3704" y="3667"/>
                </a:lnTo>
                <a:cubicBezTo>
                  <a:pt x="4680" y="2655"/>
                  <a:pt x="5680" y="1596"/>
                  <a:pt x="6680" y="703"/>
                </a:cubicBezTo>
                <a:close/>
                <a:moveTo>
                  <a:pt x="9836" y="703"/>
                </a:moveTo>
                <a:cubicBezTo>
                  <a:pt x="7585" y="2786"/>
                  <a:pt x="5347" y="5013"/>
                  <a:pt x="3132" y="7251"/>
                </a:cubicBezTo>
                <a:lnTo>
                  <a:pt x="2073" y="7251"/>
                </a:lnTo>
                <a:cubicBezTo>
                  <a:pt x="4359" y="5013"/>
                  <a:pt x="6633" y="2786"/>
                  <a:pt x="8907" y="703"/>
                </a:cubicBezTo>
                <a:close/>
                <a:moveTo>
                  <a:pt x="11229" y="703"/>
                </a:moveTo>
                <a:cubicBezTo>
                  <a:pt x="9097" y="2786"/>
                  <a:pt x="6990" y="5013"/>
                  <a:pt x="4906" y="7251"/>
                </a:cubicBezTo>
                <a:lnTo>
                  <a:pt x="3454" y="7251"/>
                </a:lnTo>
                <a:cubicBezTo>
                  <a:pt x="5692" y="5013"/>
                  <a:pt x="7931" y="2786"/>
                  <a:pt x="10157" y="703"/>
                </a:cubicBezTo>
                <a:close/>
                <a:moveTo>
                  <a:pt x="13015" y="703"/>
                </a:moveTo>
                <a:cubicBezTo>
                  <a:pt x="10848" y="2786"/>
                  <a:pt x="8704" y="5013"/>
                  <a:pt x="6597" y="7251"/>
                </a:cubicBezTo>
                <a:lnTo>
                  <a:pt x="5406" y="7251"/>
                </a:lnTo>
                <a:cubicBezTo>
                  <a:pt x="7478" y="5013"/>
                  <a:pt x="9550" y="2786"/>
                  <a:pt x="11645" y="703"/>
                </a:cubicBezTo>
                <a:close/>
                <a:moveTo>
                  <a:pt x="16027" y="703"/>
                </a:moveTo>
                <a:cubicBezTo>
                  <a:pt x="13753" y="2786"/>
                  <a:pt x="11431" y="5013"/>
                  <a:pt x="9145" y="7251"/>
                </a:cubicBezTo>
                <a:lnTo>
                  <a:pt x="7097" y="7251"/>
                </a:lnTo>
                <a:cubicBezTo>
                  <a:pt x="9205" y="5013"/>
                  <a:pt x="11336" y="2786"/>
                  <a:pt x="13491" y="703"/>
                </a:cubicBezTo>
                <a:close/>
                <a:moveTo>
                  <a:pt x="16336" y="667"/>
                </a:moveTo>
                <a:lnTo>
                  <a:pt x="18372" y="679"/>
                </a:lnTo>
                <a:cubicBezTo>
                  <a:pt x="16063" y="2870"/>
                  <a:pt x="13741" y="5013"/>
                  <a:pt x="11455" y="7251"/>
                </a:cubicBezTo>
                <a:lnTo>
                  <a:pt x="9609" y="7251"/>
                </a:lnTo>
                <a:cubicBezTo>
                  <a:pt x="11848" y="5013"/>
                  <a:pt x="14110" y="2870"/>
                  <a:pt x="16336" y="667"/>
                </a:cubicBezTo>
                <a:close/>
                <a:moveTo>
                  <a:pt x="20658" y="703"/>
                </a:moveTo>
                <a:cubicBezTo>
                  <a:pt x="18325" y="2786"/>
                  <a:pt x="15967" y="5013"/>
                  <a:pt x="13741" y="7251"/>
                </a:cubicBezTo>
                <a:lnTo>
                  <a:pt x="11836" y="7251"/>
                </a:lnTo>
                <a:cubicBezTo>
                  <a:pt x="14074" y="5013"/>
                  <a:pt x="16324" y="2786"/>
                  <a:pt x="18587" y="703"/>
                </a:cubicBezTo>
                <a:close/>
                <a:moveTo>
                  <a:pt x="24111" y="703"/>
                </a:moveTo>
                <a:cubicBezTo>
                  <a:pt x="21932" y="2786"/>
                  <a:pt x="19765" y="5013"/>
                  <a:pt x="17598" y="7251"/>
                </a:cubicBezTo>
                <a:lnTo>
                  <a:pt x="15812" y="7251"/>
                </a:lnTo>
                <a:cubicBezTo>
                  <a:pt x="18015" y="5013"/>
                  <a:pt x="20230" y="2786"/>
                  <a:pt x="22432" y="703"/>
                </a:cubicBezTo>
                <a:close/>
                <a:moveTo>
                  <a:pt x="25409" y="703"/>
                </a:moveTo>
                <a:cubicBezTo>
                  <a:pt x="23218" y="2786"/>
                  <a:pt x="21111" y="5013"/>
                  <a:pt x="19027" y="7251"/>
                </a:cubicBezTo>
                <a:lnTo>
                  <a:pt x="17944" y="7251"/>
                </a:lnTo>
                <a:cubicBezTo>
                  <a:pt x="20099" y="5013"/>
                  <a:pt x="22254" y="2786"/>
                  <a:pt x="24433" y="703"/>
                </a:cubicBezTo>
                <a:close/>
                <a:moveTo>
                  <a:pt x="27945" y="703"/>
                </a:moveTo>
                <a:cubicBezTo>
                  <a:pt x="27445" y="1143"/>
                  <a:pt x="26945" y="1667"/>
                  <a:pt x="26445" y="2155"/>
                </a:cubicBezTo>
                <a:cubicBezTo>
                  <a:pt x="24730" y="3858"/>
                  <a:pt x="23004" y="5465"/>
                  <a:pt x="21277" y="7251"/>
                </a:cubicBezTo>
                <a:lnTo>
                  <a:pt x="19337" y="7251"/>
                </a:lnTo>
                <a:cubicBezTo>
                  <a:pt x="21087" y="5310"/>
                  <a:pt x="22837" y="3548"/>
                  <a:pt x="24647" y="1762"/>
                </a:cubicBezTo>
                <a:cubicBezTo>
                  <a:pt x="25016" y="1393"/>
                  <a:pt x="25385" y="1000"/>
                  <a:pt x="25754" y="703"/>
                </a:cubicBezTo>
                <a:close/>
                <a:moveTo>
                  <a:pt x="30183" y="703"/>
                </a:moveTo>
                <a:cubicBezTo>
                  <a:pt x="29588" y="1298"/>
                  <a:pt x="29005" y="1893"/>
                  <a:pt x="28421" y="2501"/>
                </a:cubicBezTo>
                <a:cubicBezTo>
                  <a:pt x="26885" y="4096"/>
                  <a:pt x="25349" y="5608"/>
                  <a:pt x="23802" y="7251"/>
                </a:cubicBezTo>
                <a:lnTo>
                  <a:pt x="21468" y="7251"/>
                </a:lnTo>
                <a:cubicBezTo>
                  <a:pt x="22944" y="5763"/>
                  <a:pt x="24409" y="4429"/>
                  <a:pt x="25838" y="3001"/>
                </a:cubicBezTo>
                <a:cubicBezTo>
                  <a:pt x="26611" y="2227"/>
                  <a:pt x="27385" y="1441"/>
                  <a:pt x="28159" y="703"/>
                </a:cubicBezTo>
                <a:close/>
                <a:moveTo>
                  <a:pt x="33088" y="703"/>
                </a:moveTo>
                <a:cubicBezTo>
                  <a:pt x="31624" y="2191"/>
                  <a:pt x="30160" y="3632"/>
                  <a:pt x="28659" y="5084"/>
                </a:cubicBezTo>
                <a:cubicBezTo>
                  <a:pt x="27921" y="5811"/>
                  <a:pt x="27183" y="6501"/>
                  <a:pt x="26445" y="7251"/>
                </a:cubicBezTo>
                <a:lnTo>
                  <a:pt x="24075" y="7251"/>
                </a:lnTo>
                <a:cubicBezTo>
                  <a:pt x="25576" y="5608"/>
                  <a:pt x="27076" y="4179"/>
                  <a:pt x="28552" y="2632"/>
                </a:cubicBezTo>
                <a:cubicBezTo>
                  <a:pt x="29183" y="1977"/>
                  <a:pt x="29814" y="1298"/>
                  <a:pt x="30457" y="703"/>
                </a:cubicBezTo>
                <a:close/>
                <a:moveTo>
                  <a:pt x="35005" y="703"/>
                </a:moveTo>
                <a:cubicBezTo>
                  <a:pt x="33208" y="2489"/>
                  <a:pt x="31386" y="4358"/>
                  <a:pt x="29517" y="6132"/>
                </a:cubicBezTo>
                <a:cubicBezTo>
                  <a:pt x="29124" y="6501"/>
                  <a:pt x="28731" y="6799"/>
                  <a:pt x="28338" y="7251"/>
                </a:cubicBezTo>
                <a:lnTo>
                  <a:pt x="26778" y="7251"/>
                </a:lnTo>
                <a:cubicBezTo>
                  <a:pt x="29040" y="5013"/>
                  <a:pt x="31279" y="2786"/>
                  <a:pt x="33517" y="703"/>
                </a:cubicBezTo>
                <a:close/>
                <a:moveTo>
                  <a:pt x="36315" y="703"/>
                </a:moveTo>
                <a:cubicBezTo>
                  <a:pt x="34577" y="2334"/>
                  <a:pt x="32838" y="4120"/>
                  <a:pt x="31088" y="5834"/>
                </a:cubicBezTo>
                <a:cubicBezTo>
                  <a:pt x="30612" y="6299"/>
                  <a:pt x="30124" y="6799"/>
                  <a:pt x="29636" y="7251"/>
                </a:cubicBezTo>
                <a:lnTo>
                  <a:pt x="28624" y="7251"/>
                </a:lnTo>
                <a:cubicBezTo>
                  <a:pt x="28731" y="7096"/>
                  <a:pt x="28826" y="7061"/>
                  <a:pt x="28921" y="6965"/>
                </a:cubicBezTo>
                <a:cubicBezTo>
                  <a:pt x="31100" y="4918"/>
                  <a:pt x="33243" y="2786"/>
                  <a:pt x="35363" y="703"/>
                </a:cubicBezTo>
                <a:close/>
                <a:moveTo>
                  <a:pt x="37684" y="703"/>
                </a:moveTo>
                <a:cubicBezTo>
                  <a:pt x="35529" y="2786"/>
                  <a:pt x="33386" y="5013"/>
                  <a:pt x="31255" y="7251"/>
                </a:cubicBezTo>
                <a:lnTo>
                  <a:pt x="29898" y="7251"/>
                </a:lnTo>
                <a:cubicBezTo>
                  <a:pt x="30088" y="6954"/>
                  <a:pt x="30279" y="6870"/>
                  <a:pt x="30469" y="6680"/>
                </a:cubicBezTo>
                <a:cubicBezTo>
                  <a:pt x="32505" y="4679"/>
                  <a:pt x="34565" y="2632"/>
                  <a:pt x="36625" y="703"/>
                </a:cubicBezTo>
                <a:close/>
                <a:moveTo>
                  <a:pt x="39589" y="703"/>
                </a:moveTo>
                <a:cubicBezTo>
                  <a:pt x="37589" y="2632"/>
                  <a:pt x="35601" y="4608"/>
                  <a:pt x="33648" y="6596"/>
                </a:cubicBezTo>
                <a:cubicBezTo>
                  <a:pt x="33434" y="6811"/>
                  <a:pt x="33219" y="6954"/>
                  <a:pt x="33017" y="7251"/>
                </a:cubicBezTo>
                <a:lnTo>
                  <a:pt x="32267" y="7251"/>
                </a:lnTo>
                <a:cubicBezTo>
                  <a:pt x="34410" y="5013"/>
                  <a:pt x="36553" y="2786"/>
                  <a:pt x="38684" y="703"/>
                </a:cubicBezTo>
                <a:close/>
                <a:moveTo>
                  <a:pt x="41542" y="703"/>
                </a:moveTo>
                <a:cubicBezTo>
                  <a:pt x="39363" y="2786"/>
                  <a:pt x="37196" y="5013"/>
                  <a:pt x="35005" y="7251"/>
                </a:cubicBezTo>
                <a:lnTo>
                  <a:pt x="33327" y="7251"/>
                </a:lnTo>
                <a:cubicBezTo>
                  <a:pt x="33481" y="7096"/>
                  <a:pt x="33648" y="6930"/>
                  <a:pt x="33803" y="6763"/>
                </a:cubicBezTo>
                <a:cubicBezTo>
                  <a:pt x="35803" y="4703"/>
                  <a:pt x="37899" y="2632"/>
                  <a:pt x="39994" y="703"/>
                </a:cubicBezTo>
                <a:close/>
                <a:moveTo>
                  <a:pt x="44316" y="703"/>
                </a:moveTo>
                <a:cubicBezTo>
                  <a:pt x="42018" y="2786"/>
                  <a:pt x="39708" y="5013"/>
                  <a:pt x="37422" y="7251"/>
                </a:cubicBezTo>
                <a:lnTo>
                  <a:pt x="35446" y="7251"/>
                </a:lnTo>
                <a:cubicBezTo>
                  <a:pt x="37672" y="5013"/>
                  <a:pt x="39911" y="2786"/>
                  <a:pt x="42149" y="703"/>
                </a:cubicBezTo>
                <a:close/>
                <a:moveTo>
                  <a:pt x="46209" y="703"/>
                </a:moveTo>
                <a:cubicBezTo>
                  <a:pt x="43983" y="2786"/>
                  <a:pt x="41732" y="5013"/>
                  <a:pt x="39482" y="7251"/>
                </a:cubicBezTo>
                <a:lnTo>
                  <a:pt x="37684" y="7251"/>
                </a:lnTo>
                <a:cubicBezTo>
                  <a:pt x="39982" y="5013"/>
                  <a:pt x="42304" y="2786"/>
                  <a:pt x="44614" y="703"/>
                </a:cubicBezTo>
                <a:close/>
                <a:moveTo>
                  <a:pt x="49019" y="703"/>
                </a:moveTo>
                <a:cubicBezTo>
                  <a:pt x="46828" y="2786"/>
                  <a:pt x="44638" y="5013"/>
                  <a:pt x="42447" y="7251"/>
                </a:cubicBezTo>
                <a:lnTo>
                  <a:pt x="39780" y="7251"/>
                </a:lnTo>
                <a:cubicBezTo>
                  <a:pt x="42042" y="5013"/>
                  <a:pt x="44292" y="2786"/>
                  <a:pt x="46531" y="703"/>
                </a:cubicBezTo>
                <a:close/>
                <a:moveTo>
                  <a:pt x="50793" y="703"/>
                </a:moveTo>
                <a:cubicBezTo>
                  <a:pt x="50722" y="703"/>
                  <a:pt x="50650" y="846"/>
                  <a:pt x="50567" y="917"/>
                </a:cubicBezTo>
                <a:cubicBezTo>
                  <a:pt x="48483" y="3048"/>
                  <a:pt x="46364" y="5168"/>
                  <a:pt x="44233" y="7251"/>
                </a:cubicBezTo>
                <a:lnTo>
                  <a:pt x="42744" y="7251"/>
                </a:lnTo>
                <a:cubicBezTo>
                  <a:pt x="44959" y="5013"/>
                  <a:pt x="47185" y="2786"/>
                  <a:pt x="49400" y="703"/>
                </a:cubicBezTo>
                <a:close/>
                <a:moveTo>
                  <a:pt x="52662" y="703"/>
                </a:moveTo>
                <a:cubicBezTo>
                  <a:pt x="51734" y="1596"/>
                  <a:pt x="50805" y="2691"/>
                  <a:pt x="49841" y="3656"/>
                </a:cubicBezTo>
                <a:cubicBezTo>
                  <a:pt x="48650" y="4858"/>
                  <a:pt x="47459" y="6061"/>
                  <a:pt x="46281" y="7251"/>
                </a:cubicBezTo>
                <a:lnTo>
                  <a:pt x="44602" y="7251"/>
                </a:lnTo>
                <a:cubicBezTo>
                  <a:pt x="46662" y="5168"/>
                  <a:pt x="48721" y="3167"/>
                  <a:pt x="50757" y="1108"/>
                </a:cubicBezTo>
                <a:cubicBezTo>
                  <a:pt x="50888" y="977"/>
                  <a:pt x="51019" y="846"/>
                  <a:pt x="51150" y="703"/>
                </a:cubicBezTo>
                <a:close/>
                <a:moveTo>
                  <a:pt x="56770" y="703"/>
                </a:moveTo>
                <a:cubicBezTo>
                  <a:pt x="54567" y="2786"/>
                  <a:pt x="52365" y="5013"/>
                  <a:pt x="50150" y="7251"/>
                </a:cubicBezTo>
                <a:lnTo>
                  <a:pt x="48078" y="7251"/>
                </a:lnTo>
                <a:cubicBezTo>
                  <a:pt x="50269" y="5013"/>
                  <a:pt x="52448" y="2786"/>
                  <a:pt x="54627" y="703"/>
                </a:cubicBezTo>
                <a:close/>
                <a:moveTo>
                  <a:pt x="58484" y="703"/>
                </a:moveTo>
                <a:cubicBezTo>
                  <a:pt x="56353" y="2929"/>
                  <a:pt x="54186" y="5013"/>
                  <a:pt x="51984" y="7251"/>
                </a:cubicBezTo>
                <a:lnTo>
                  <a:pt x="50460" y="7251"/>
                </a:lnTo>
                <a:cubicBezTo>
                  <a:pt x="52698" y="5013"/>
                  <a:pt x="54925" y="2786"/>
                  <a:pt x="57127" y="703"/>
                </a:cubicBezTo>
                <a:close/>
                <a:moveTo>
                  <a:pt x="59639" y="703"/>
                </a:moveTo>
                <a:cubicBezTo>
                  <a:pt x="58211" y="2191"/>
                  <a:pt x="56794" y="3929"/>
                  <a:pt x="55329" y="5501"/>
                </a:cubicBezTo>
                <a:cubicBezTo>
                  <a:pt x="54782" y="6084"/>
                  <a:pt x="54234" y="6656"/>
                  <a:pt x="53674" y="7251"/>
                </a:cubicBezTo>
                <a:lnTo>
                  <a:pt x="52555" y="7251"/>
                </a:lnTo>
                <a:cubicBezTo>
                  <a:pt x="54758" y="5013"/>
                  <a:pt x="56913" y="2929"/>
                  <a:pt x="58996" y="703"/>
                </a:cubicBezTo>
                <a:close/>
                <a:moveTo>
                  <a:pt x="60651" y="703"/>
                </a:moveTo>
                <a:lnTo>
                  <a:pt x="60890" y="977"/>
                </a:lnTo>
                <a:cubicBezTo>
                  <a:pt x="59366" y="2703"/>
                  <a:pt x="57901" y="4501"/>
                  <a:pt x="56329" y="6156"/>
                </a:cubicBezTo>
                <a:cubicBezTo>
                  <a:pt x="55984" y="6513"/>
                  <a:pt x="55627" y="6799"/>
                  <a:pt x="55270" y="7251"/>
                </a:cubicBezTo>
                <a:lnTo>
                  <a:pt x="53877" y="7251"/>
                </a:lnTo>
                <a:cubicBezTo>
                  <a:pt x="55925" y="5013"/>
                  <a:pt x="57961" y="2786"/>
                  <a:pt x="59985" y="703"/>
                </a:cubicBezTo>
                <a:close/>
                <a:moveTo>
                  <a:pt x="61830" y="2167"/>
                </a:moveTo>
                <a:lnTo>
                  <a:pt x="62675" y="3251"/>
                </a:lnTo>
                <a:cubicBezTo>
                  <a:pt x="61521" y="4608"/>
                  <a:pt x="60342" y="5906"/>
                  <a:pt x="59151" y="7251"/>
                </a:cubicBezTo>
                <a:lnTo>
                  <a:pt x="57008" y="7251"/>
                </a:lnTo>
                <a:cubicBezTo>
                  <a:pt x="58604" y="5465"/>
                  <a:pt x="60211" y="3846"/>
                  <a:pt x="61830" y="2167"/>
                </a:cubicBezTo>
                <a:close/>
                <a:moveTo>
                  <a:pt x="62830" y="3441"/>
                </a:moveTo>
                <a:lnTo>
                  <a:pt x="63164" y="3882"/>
                </a:lnTo>
                <a:lnTo>
                  <a:pt x="60651" y="7251"/>
                </a:lnTo>
                <a:lnTo>
                  <a:pt x="59520" y="7251"/>
                </a:lnTo>
                <a:cubicBezTo>
                  <a:pt x="60640" y="5906"/>
                  <a:pt x="61747" y="4715"/>
                  <a:pt x="62830" y="3441"/>
                </a:cubicBezTo>
                <a:close/>
                <a:moveTo>
                  <a:pt x="1" y="0"/>
                </a:moveTo>
                <a:lnTo>
                  <a:pt x="3120" y="3917"/>
                </a:lnTo>
                <a:lnTo>
                  <a:pt x="1" y="7847"/>
                </a:lnTo>
                <a:lnTo>
                  <a:pt x="60973" y="7847"/>
                </a:lnTo>
                <a:lnTo>
                  <a:pt x="63973" y="3846"/>
                </a:lnTo>
                <a:lnTo>
                  <a:pt x="60961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4F592BB-1A43-4314-94BE-5F43146759A6}"/>
              </a:ext>
            </a:extLst>
          </p:cNvPr>
          <p:cNvSpPr txBox="1"/>
          <p:nvPr/>
        </p:nvSpPr>
        <p:spPr>
          <a:xfrm>
            <a:off x="2361820" y="1361144"/>
            <a:ext cx="742664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juillet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608CE18-16B1-4F05-9D56-D5F30DA61B76}"/>
              </a:ext>
            </a:extLst>
          </p:cNvPr>
          <p:cNvSpPr txBox="1"/>
          <p:nvPr/>
        </p:nvSpPr>
        <p:spPr>
          <a:xfrm>
            <a:off x="4814425" y="1354341"/>
            <a:ext cx="1068143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octobre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79A31371-4C29-48C4-85BB-CFE42F16CB5F}"/>
              </a:ext>
            </a:extLst>
          </p:cNvPr>
          <p:cNvSpPr txBox="1"/>
          <p:nvPr/>
        </p:nvSpPr>
        <p:spPr>
          <a:xfrm>
            <a:off x="5668092" y="1347614"/>
            <a:ext cx="1068143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novembre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A3E1DEF-8737-40C6-9CC0-7DFAFCB8E35E}"/>
              </a:ext>
            </a:extLst>
          </p:cNvPr>
          <p:cNvSpPr txBox="1"/>
          <p:nvPr/>
        </p:nvSpPr>
        <p:spPr>
          <a:xfrm>
            <a:off x="6558708" y="1360323"/>
            <a:ext cx="1068143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décembre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EB50633-0FF9-402F-BF18-B428D8D189A4}"/>
              </a:ext>
            </a:extLst>
          </p:cNvPr>
          <p:cNvSpPr txBox="1"/>
          <p:nvPr/>
        </p:nvSpPr>
        <p:spPr>
          <a:xfrm>
            <a:off x="7395701" y="1368009"/>
            <a:ext cx="1068143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janvier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4802318-BC9E-45BA-A8EA-C49C5BB2C74B}"/>
              </a:ext>
            </a:extLst>
          </p:cNvPr>
          <p:cNvSpPr txBox="1"/>
          <p:nvPr/>
        </p:nvSpPr>
        <p:spPr>
          <a:xfrm>
            <a:off x="3238680" y="1358842"/>
            <a:ext cx="742664" cy="223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août</a:t>
            </a:r>
          </a:p>
        </p:txBody>
      </p:sp>
      <p:sp>
        <p:nvSpPr>
          <p:cNvPr id="66" name="Vague 65">
            <a:extLst>
              <a:ext uri="{FF2B5EF4-FFF2-40B4-BE49-F238E27FC236}">
                <a16:creationId xmlns:a16="http://schemas.microsoft.com/office/drawing/2014/main" id="{A91A2979-A36B-4C5C-869F-C2F90637AF6B}"/>
              </a:ext>
            </a:extLst>
          </p:cNvPr>
          <p:cNvSpPr/>
          <p:nvPr/>
        </p:nvSpPr>
        <p:spPr>
          <a:xfrm>
            <a:off x="478056" y="1972968"/>
            <a:ext cx="389644" cy="281360"/>
          </a:xfrm>
          <a:prstGeom prst="wave">
            <a:avLst/>
          </a:prstGeom>
          <a:solidFill>
            <a:srgbClr val="3D7CC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83480DD-6565-445B-90AE-9EB885902E97}"/>
              </a:ext>
            </a:extLst>
          </p:cNvPr>
          <p:cNvSpPr txBox="1"/>
          <p:nvPr/>
        </p:nvSpPr>
        <p:spPr>
          <a:xfrm>
            <a:off x="5204069" y="1838940"/>
            <a:ext cx="2461189" cy="810086"/>
          </a:xfrm>
          <a:prstGeom prst="rightArrow">
            <a:avLst/>
          </a:prstGeom>
          <a:noFill/>
          <a:ln w="28575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Relecture des sujets et demandes de correction</a:t>
            </a:r>
          </a:p>
        </p:txBody>
      </p:sp>
      <p:sp>
        <p:nvSpPr>
          <p:cNvPr id="68" name="Google Shape;2492;p45">
            <a:extLst>
              <a:ext uri="{FF2B5EF4-FFF2-40B4-BE49-F238E27FC236}">
                <a16:creationId xmlns:a16="http://schemas.microsoft.com/office/drawing/2014/main" id="{62341208-9C5B-44A2-860E-7950E0559517}"/>
              </a:ext>
            </a:extLst>
          </p:cNvPr>
          <p:cNvSpPr/>
          <p:nvPr/>
        </p:nvSpPr>
        <p:spPr>
          <a:xfrm>
            <a:off x="8016046" y="1582686"/>
            <a:ext cx="196541" cy="538254"/>
          </a:xfrm>
          <a:custGeom>
            <a:avLst/>
            <a:gdLst/>
            <a:ahLst/>
            <a:cxnLst/>
            <a:rect l="l" t="t" r="r" b="b"/>
            <a:pathLst>
              <a:path w="4919" h="15765" extrusionOk="0">
                <a:moveTo>
                  <a:pt x="2454" y="0"/>
                </a:moveTo>
                <a:cubicBezTo>
                  <a:pt x="1084" y="0"/>
                  <a:pt x="1" y="1108"/>
                  <a:pt x="1" y="2477"/>
                </a:cubicBezTo>
                <a:cubicBezTo>
                  <a:pt x="1" y="3727"/>
                  <a:pt x="977" y="4763"/>
                  <a:pt x="2168" y="4918"/>
                </a:cubicBezTo>
                <a:lnTo>
                  <a:pt x="2168" y="15764"/>
                </a:lnTo>
                <a:lnTo>
                  <a:pt x="2763" y="15764"/>
                </a:lnTo>
                <a:lnTo>
                  <a:pt x="2763" y="4918"/>
                </a:lnTo>
                <a:cubicBezTo>
                  <a:pt x="3954" y="4763"/>
                  <a:pt x="4918" y="3727"/>
                  <a:pt x="4918" y="2477"/>
                </a:cubicBezTo>
                <a:cubicBezTo>
                  <a:pt x="4918" y="1108"/>
                  <a:pt x="3823" y="0"/>
                  <a:pt x="2454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solidFill>
                <a:srgbClr val="000000"/>
              </a:solidFill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B7779C4-795D-460D-BE3C-AE786871D594}"/>
              </a:ext>
            </a:extLst>
          </p:cNvPr>
          <p:cNvSpPr txBox="1"/>
          <p:nvPr/>
        </p:nvSpPr>
        <p:spPr>
          <a:xfrm>
            <a:off x="7722141" y="2388583"/>
            <a:ext cx="1068143" cy="4078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Validation </a:t>
            </a:r>
          </a:p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de la banque</a:t>
            </a:r>
          </a:p>
        </p:txBody>
      </p:sp>
      <p:sp>
        <p:nvSpPr>
          <p:cNvPr id="70" name="Vague 69">
            <a:extLst>
              <a:ext uri="{FF2B5EF4-FFF2-40B4-BE49-F238E27FC236}">
                <a16:creationId xmlns:a16="http://schemas.microsoft.com/office/drawing/2014/main" id="{D9F3D564-E63A-4B56-AA8F-8C3EB4DCD1D0}"/>
              </a:ext>
            </a:extLst>
          </p:cNvPr>
          <p:cNvSpPr/>
          <p:nvPr/>
        </p:nvSpPr>
        <p:spPr>
          <a:xfrm>
            <a:off x="8105942" y="2047480"/>
            <a:ext cx="389644" cy="281360"/>
          </a:xfrm>
          <a:prstGeom prst="wave">
            <a:avLst/>
          </a:prstGeom>
          <a:solidFill>
            <a:srgbClr val="3D7CC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5</a:t>
            </a:r>
          </a:p>
        </p:txBody>
      </p:sp>
      <p:sp>
        <p:nvSpPr>
          <p:cNvPr id="71" name="Google Shape;2492;p45">
            <a:extLst>
              <a:ext uri="{FF2B5EF4-FFF2-40B4-BE49-F238E27FC236}">
                <a16:creationId xmlns:a16="http://schemas.microsoft.com/office/drawing/2014/main" id="{726207F2-FCDF-4611-9DC6-5ECEDA7C8341}"/>
              </a:ext>
            </a:extLst>
          </p:cNvPr>
          <p:cNvSpPr/>
          <p:nvPr/>
        </p:nvSpPr>
        <p:spPr>
          <a:xfrm>
            <a:off x="4162577" y="1602626"/>
            <a:ext cx="196541" cy="538254"/>
          </a:xfrm>
          <a:custGeom>
            <a:avLst/>
            <a:gdLst/>
            <a:ahLst/>
            <a:cxnLst/>
            <a:rect l="l" t="t" r="r" b="b"/>
            <a:pathLst>
              <a:path w="4919" h="15765" extrusionOk="0">
                <a:moveTo>
                  <a:pt x="2454" y="0"/>
                </a:moveTo>
                <a:cubicBezTo>
                  <a:pt x="1084" y="0"/>
                  <a:pt x="1" y="1108"/>
                  <a:pt x="1" y="2477"/>
                </a:cubicBezTo>
                <a:cubicBezTo>
                  <a:pt x="1" y="3727"/>
                  <a:pt x="977" y="4763"/>
                  <a:pt x="2168" y="4918"/>
                </a:cubicBezTo>
                <a:lnTo>
                  <a:pt x="2168" y="15764"/>
                </a:lnTo>
                <a:lnTo>
                  <a:pt x="2763" y="15764"/>
                </a:lnTo>
                <a:lnTo>
                  <a:pt x="2763" y="4918"/>
                </a:lnTo>
                <a:cubicBezTo>
                  <a:pt x="3954" y="4763"/>
                  <a:pt x="4918" y="3727"/>
                  <a:pt x="4918" y="2477"/>
                </a:cubicBezTo>
                <a:cubicBezTo>
                  <a:pt x="4918" y="1108"/>
                  <a:pt x="3823" y="0"/>
                  <a:pt x="2454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189">
              <a:buClr>
                <a:srgbClr val="000000"/>
              </a:buClr>
              <a:defRPr/>
            </a:pPr>
            <a:endParaRPr sz="700" kern="0">
              <a:solidFill>
                <a:srgbClr val="000000"/>
              </a:solidFill>
              <a:latin typeface="Marianne" panose="02000000000000000000" pitchFamily="2" charset="0"/>
              <a:cs typeface="Arial"/>
              <a:sym typeface="Arial"/>
            </a:endParaRPr>
          </a:p>
        </p:txBody>
      </p:sp>
      <p:sp>
        <p:nvSpPr>
          <p:cNvPr id="72" name="Vague 71">
            <a:extLst>
              <a:ext uri="{FF2B5EF4-FFF2-40B4-BE49-F238E27FC236}">
                <a16:creationId xmlns:a16="http://schemas.microsoft.com/office/drawing/2014/main" id="{CF7E5391-F5FC-4DB6-BA8D-DAF76824EE04}"/>
              </a:ext>
            </a:extLst>
          </p:cNvPr>
          <p:cNvSpPr/>
          <p:nvPr/>
        </p:nvSpPr>
        <p:spPr>
          <a:xfrm>
            <a:off x="4254163" y="2090267"/>
            <a:ext cx="389644" cy="281360"/>
          </a:xfrm>
          <a:prstGeom prst="wave">
            <a:avLst/>
          </a:prstGeom>
          <a:solidFill>
            <a:srgbClr val="3D7CC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3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6823AEBA-5F17-42B0-8D67-D820EFC178D7}"/>
              </a:ext>
            </a:extLst>
          </p:cNvPr>
          <p:cNvCxnSpPr>
            <a:cxnSpLocks/>
          </p:cNvCxnSpPr>
          <p:nvPr/>
        </p:nvCxnSpPr>
        <p:spPr>
          <a:xfrm>
            <a:off x="4860032" y="1756944"/>
            <a:ext cx="0" cy="1584176"/>
          </a:xfrm>
          <a:prstGeom prst="line">
            <a:avLst/>
          </a:prstGeom>
          <a:ln w="38100">
            <a:solidFill>
              <a:srgbClr val="3D7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2E0A7A07-497A-4179-88BA-F22BF8FE13F4}"/>
              </a:ext>
            </a:extLst>
          </p:cNvPr>
          <p:cNvSpPr txBox="1"/>
          <p:nvPr/>
        </p:nvSpPr>
        <p:spPr>
          <a:xfrm>
            <a:off x="25477" y="2283718"/>
            <a:ext cx="1380623" cy="592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 err="1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CdC</a:t>
            </a:r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 de l’épreuve</a:t>
            </a:r>
          </a:p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Sujets zéros</a:t>
            </a:r>
          </a:p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Maquette</a:t>
            </a: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F5929668-C322-4BD6-8C5C-F06F18D8CDAF}"/>
              </a:ext>
            </a:extLst>
          </p:cNvPr>
          <p:cNvSpPr/>
          <p:nvPr/>
        </p:nvSpPr>
        <p:spPr>
          <a:xfrm>
            <a:off x="4860032" y="3099876"/>
            <a:ext cx="389644" cy="281360"/>
          </a:xfrm>
          <a:prstGeom prst="wave">
            <a:avLst/>
          </a:prstGeom>
          <a:solidFill>
            <a:srgbClr val="3D7CC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77" name="Vague 76">
            <a:extLst>
              <a:ext uri="{FF2B5EF4-FFF2-40B4-BE49-F238E27FC236}">
                <a16:creationId xmlns:a16="http://schemas.microsoft.com/office/drawing/2014/main" id="{CBB45EEF-823F-4FD6-A520-5B6DEA48DEDD}"/>
              </a:ext>
            </a:extLst>
          </p:cNvPr>
          <p:cNvSpPr/>
          <p:nvPr/>
        </p:nvSpPr>
        <p:spPr>
          <a:xfrm>
            <a:off x="2238140" y="2471401"/>
            <a:ext cx="389644" cy="281360"/>
          </a:xfrm>
          <a:prstGeom prst="wave">
            <a:avLst/>
          </a:prstGeom>
          <a:solidFill>
            <a:srgbClr val="3D7CC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5B76CE33-3BF0-4FB5-A937-4FD1099B5E71}"/>
              </a:ext>
            </a:extLst>
          </p:cNvPr>
          <p:cNvSpPr txBox="1"/>
          <p:nvPr/>
        </p:nvSpPr>
        <p:spPr>
          <a:xfrm>
            <a:off x="1622325" y="2793434"/>
            <a:ext cx="1443473" cy="1146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Sondage </a:t>
            </a:r>
            <a:r>
              <a:rPr lang="fr-FR" sz="1200" b="1" dirty="0" err="1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IG</a:t>
            </a:r>
            <a:r>
              <a:rPr lang="fr-FR" sz="1200" b="1" cap="all" dirty="0" err="1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é</a:t>
            </a:r>
            <a:r>
              <a:rPr lang="fr-FR" sz="1200" b="1" dirty="0" err="1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SR</a:t>
            </a:r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 : </a:t>
            </a:r>
          </a:p>
          <a:p>
            <a:pPr algn="ctr" defTabSz="914377" hangingPunct="0"/>
            <a:endParaRPr lang="fr-FR" sz="1200" b="1" dirty="0">
              <a:solidFill>
                <a:srgbClr val="5E5E5E"/>
              </a:solidFill>
              <a:latin typeface="Marianne" panose="02000000000000000000" pitchFamily="2" charset="0"/>
              <a:cs typeface="Calibri" panose="020F0502020204030204" pitchFamily="34" charset="0"/>
              <a:sym typeface="Helvetica Neue"/>
            </a:endParaRPr>
          </a:p>
          <a:p>
            <a:pPr algn="ctr" defTabSz="914377" hangingPunct="0"/>
            <a:r>
              <a:rPr lang="fr-FR" sz="1200" b="1" dirty="0">
                <a:solidFill>
                  <a:srgbClr val="5E5E5E"/>
                </a:solidFill>
                <a:latin typeface="Marianne" panose="02000000000000000000" pitchFamily="2" charset="0"/>
                <a:cs typeface="Calibri" panose="020F0502020204030204" pitchFamily="34" charset="0"/>
                <a:sym typeface="Helvetica Neue"/>
              </a:rPr>
              <a:t>IPR, contextualisation, problématique, support</a:t>
            </a:r>
          </a:p>
        </p:txBody>
      </p:sp>
      <p:sp>
        <p:nvSpPr>
          <p:cNvPr id="82" name="Flèche : angle droit 81">
            <a:extLst>
              <a:ext uri="{FF2B5EF4-FFF2-40B4-BE49-F238E27FC236}">
                <a16:creationId xmlns:a16="http://schemas.microsoft.com/office/drawing/2014/main" id="{F56A556F-232C-4BE5-841D-D33031591CFE}"/>
              </a:ext>
            </a:extLst>
          </p:cNvPr>
          <p:cNvSpPr/>
          <p:nvPr/>
        </p:nvSpPr>
        <p:spPr>
          <a:xfrm rot="5400000">
            <a:off x="5676511" y="3799450"/>
            <a:ext cx="720080" cy="592470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4C8C7E5-8702-48D4-ACE6-E4B49E728898}"/>
              </a:ext>
            </a:extLst>
          </p:cNvPr>
          <p:cNvSpPr txBox="1"/>
          <p:nvPr/>
        </p:nvSpPr>
        <p:spPr>
          <a:xfrm>
            <a:off x="6340191" y="409568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AAC</a:t>
            </a:r>
          </a:p>
        </p:txBody>
      </p:sp>
    </p:spTree>
    <p:extLst>
      <p:ext uri="{BB962C8B-B14F-4D97-AF65-F5344CB8AC3E}">
        <p14:creationId xmlns:p14="http://schemas.microsoft.com/office/powerpoint/2010/main" val="27148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7" grpId="0"/>
      <p:bldP spid="66" grpId="0" animBg="1"/>
      <p:bldP spid="67" grpId="0" animBg="1"/>
      <p:bldP spid="69" grpId="0"/>
      <p:bldP spid="70" grpId="0" animBg="1"/>
      <p:bldP spid="72" grpId="0" animBg="1"/>
      <p:bldP spid="75" grpId="0"/>
      <p:bldP spid="8" grpId="0" animBg="1"/>
      <p:bldP spid="77" grpId="0" animBg="1"/>
      <p:bldP spid="81" grpId="0"/>
      <p:bldP spid="82" grpId="0" animBg="1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267744" y="540000"/>
            <a:ext cx="5346256" cy="360000"/>
          </a:xfrm>
        </p:spPr>
        <p:txBody>
          <a:bodyPr/>
          <a:lstStyle/>
          <a:p>
            <a:r>
              <a:rPr lang="fr-FR" sz="1800" dirty="0">
                <a:latin typeface="Marianne" panose="02000000000000000000" pitchFamily="2" charset="0"/>
              </a:rPr>
              <a:t>Le programme des spécialités IT, I2D et 2I2D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3B807F-BD42-4BEE-9CB7-CB8E858D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6" y="793570"/>
            <a:ext cx="3923968" cy="22233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A302C3-C316-4674-AFA1-AA939788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885" y="793571"/>
            <a:ext cx="3632784" cy="22233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7EBEC5-2625-4C88-A7F4-4539D8FAB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057770"/>
            <a:ext cx="3869161" cy="21062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E0621D-3DF8-496F-8D52-B604C2A62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343" y="3003798"/>
            <a:ext cx="4102065" cy="20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808920-849B-4660-81A2-B38C07CD229F}"/>
              </a:ext>
            </a:extLst>
          </p:cNvPr>
          <p:cNvSpPr txBox="1"/>
          <p:nvPr/>
        </p:nvSpPr>
        <p:spPr>
          <a:xfrm>
            <a:off x="971600" y="1350400"/>
            <a:ext cx="7992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Le contrôle continu en IT </a:t>
            </a:r>
            <a:r>
              <a:rPr lang="fr-FR" dirty="0">
                <a:latin typeface="Marianne" panose="02000000000000000000" pitchFamily="2" charset="0"/>
              </a:rPr>
              <a:t>(spécialité abandonnée en fin de première) évalue les compétences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Marianne" panose="02000000000000000000" pitchFamily="2" charset="0"/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Identifier les éléments influents du développement d’un produit (Objectif de formation O2)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Communiquer une idée, un principe ou une solution technique, un projet, y compris en langue étrangère (O4)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Imaginer une solution, répondre à un besoin en mettant en œuvre une démarche de projet (O5)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Expérimenter et réaliser des prototypes ou des maquettes (O7)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Marianne" panose="02000000000000000000" pitchFamily="2" charset="0"/>
              </a:rPr>
              <a:t>Maîtriser son expression orale.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F1FB43-409C-4022-B5C8-3421C4BE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9702"/>
            <a:ext cx="1950825" cy="22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7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3B807F-BD42-4BEE-9CB7-CB8E858D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03612"/>
            <a:ext cx="3923968" cy="22233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A302C3-C316-4674-AFA1-AA939788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983" y="603612"/>
            <a:ext cx="3632784" cy="22233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7EBEC5-2625-4C88-A7F4-4539D8FAB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6" y="2871480"/>
            <a:ext cx="4112567" cy="22387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E0621D-3DF8-496F-8D52-B604C2A62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983" y="2871599"/>
            <a:ext cx="4405066" cy="22387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0023FE-1181-4E6B-80BC-AEEE2E70AE9C}"/>
              </a:ext>
            </a:extLst>
          </p:cNvPr>
          <p:cNvSpPr/>
          <p:nvPr/>
        </p:nvSpPr>
        <p:spPr>
          <a:xfrm>
            <a:off x="485704" y="1347614"/>
            <a:ext cx="3006176" cy="324000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4E9E0-551F-4DC4-BBA2-21B25C1E818E}"/>
              </a:ext>
            </a:extLst>
          </p:cNvPr>
          <p:cNvSpPr/>
          <p:nvPr/>
        </p:nvSpPr>
        <p:spPr>
          <a:xfrm>
            <a:off x="467544" y="2303518"/>
            <a:ext cx="3024336" cy="484255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B3AAB6-116C-4A40-A6AC-A63947488E6A}"/>
              </a:ext>
            </a:extLst>
          </p:cNvPr>
          <p:cNvSpPr/>
          <p:nvPr/>
        </p:nvSpPr>
        <p:spPr>
          <a:xfrm>
            <a:off x="4572000" y="627534"/>
            <a:ext cx="2808312" cy="936104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BDAD0A-8202-4E94-860C-BCD67485C41D}"/>
              </a:ext>
            </a:extLst>
          </p:cNvPr>
          <p:cNvSpPr/>
          <p:nvPr/>
        </p:nvSpPr>
        <p:spPr>
          <a:xfrm>
            <a:off x="4603126" y="3126770"/>
            <a:ext cx="3353249" cy="525100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68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808920-849B-4660-81A2-B38C07CD229F}"/>
              </a:ext>
            </a:extLst>
          </p:cNvPr>
          <p:cNvSpPr txBox="1"/>
          <p:nvPr/>
        </p:nvSpPr>
        <p:spPr>
          <a:xfrm>
            <a:off x="241176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L’épreuve écrite ponctuelle de 2I2D </a:t>
            </a:r>
            <a:r>
              <a:rPr lang="fr-FR" dirty="0">
                <a:latin typeface="Marianne" panose="02000000000000000000" pitchFamily="2" charset="0"/>
              </a:rPr>
              <a:t>de 4h </a:t>
            </a:r>
          </a:p>
          <a:p>
            <a:r>
              <a:rPr lang="fr-FR" dirty="0">
                <a:latin typeface="Marianne" panose="02000000000000000000" pitchFamily="2" charset="0"/>
              </a:rPr>
              <a:t>évalue les compétences et connaissances associées dans le cadre de démarches d’analyse et de modélisation ainsi que les capacités de synthèse.</a:t>
            </a:r>
          </a:p>
          <a:p>
            <a:r>
              <a:rPr lang="fr-FR" dirty="0">
                <a:latin typeface="Marianne" panose="02000000000000000000" pitchFamily="2" charset="0"/>
              </a:rPr>
              <a:t>(Objectifs O1, O3, O6)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812E88-FFBA-475A-B183-06D82E19D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1520709"/>
            <a:ext cx="1711412" cy="22835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B3E8C7-D41C-43BD-99EA-C19869CCA824}"/>
              </a:ext>
            </a:extLst>
          </p:cNvPr>
          <p:cNvSpPr txBox="1"/>
          <p:nvPr/>
        </p:nvSpPr>
        <p:spPr>
          <a:xfrm>
            <a:off x="441386" y="380422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Note de service (MENE2001094N)</a:t>
            </a:r>
          </a:p>
          <a:p>
            <a:r>
              <a:rPr lang="fr-FR" sz="700" dirty="0">
                <a:latin typeface="Mariann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77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3B807F-BD42-4BEE-9CB7-CB8E858D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03612"/>
            <a:ext cx="3923968" cy="22233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A302C3-C316-4674-AFA1-AA939788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983" y="603612"/>
            <a:ext cx="3632784" cy="22233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7EBEC5-2625-4C88-A7F4-4539D8FAB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6" y="2871480"/>
            <a:ext cx="4112567" cy="22387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E0621D-3DF8-496F-8D52-B604C2A62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983" y="2871599"/>
            <a:ext cx="4405066" cy="22387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0023FE-1181-4E6B-80BC-AEEE2E70AE9C}"/>
              </a:ext>
            </a:extLst>
          </p:cNvPr>
          <p:cNvSpPr/>
          <p:nvPr/>
        </p:nvSpPr>
        <p:spPr>
          <a:xfrm>
            <a:off x="485704" y="1347614"/>
            <a:ext cx="3006176" cy="324000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4E9E0-551F-4DC4-BBA2-21B25C1E818E}"/>
              </a:ext>
            </a:extLst>
          </p:cNvPr>
          <p:cNvSpPr/>
          <p:nvPr/>
        </p:nvSpPr>
        <p:spPr>
          <a:xfrm>
            <a:off x="467544" y="2303518"/>
            <a:ext cx="3024336" cy="484255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B3AAB6-116C-4A40-A6AC-A63947488E6A}"/>
              </a:ext>
            </a:extLst>
          </p:cNvPr>
          <p:cNvSpPr/>
          <p:nvPr/>
        </p:nvSpPr>
        <p:spPr>
          <a:xfrm>
            <a:off x="4572000" y="627534"/>
            <a:ext cx="2808312" cy="936104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BDAD0A-8202-4E94-860C-BCD67485C41D}"/>
              </a:ext>
            </a:extLst>
          </p:cNvPr>
          <p:cNvSpPr/>
          <p:nvPr/>
        </p:nvSpPr>
        <p:spPr>
          <a:xfrm>
            <a:off x="4603126" y="3126770"/>
            <a:ext cx="3353249" cy="525100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CC5E47-DEF6-465E-B992-D19CCE1B6FDA}"/>
              </a:ext>
            </a:extLst>
          </p:cNvPr>
          <p:cNvSpPr/>
          <p:nvPr/>
        </p:nvSpPr>
        <p:spPr>
          <a:xfrm>
            <a:off x="485704" y="746063"/>
            <a:ext cx="3207670" cy="601431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FB824C-D4DA-4F51-B0E6-4EE9A9F05765}"/>
              </a:ext>
            </a:extLst>
          </p:cNvPr>
          <p:cNvSpPr/>
          <p:nvPr/>
        </p:nvSpPr>
        <p:spPr>
          <a:xfrm>
            <a:off x="485703" y="1700142"/>
            <a:ext cx="3207671" cy="601431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5F84B9-12FA-420E-86FF-6ED740786CF1}"/>
              </a:ext>
            </a:extLst>
          </p:cNvPr>
          <p:cNvSpPr/>
          <p:nvPr/>
        </p:nvSpPr>
        <p:spPr>
          <a:xfrm>
            <a:off x="467544" y="3045142"/>
            <a:ext cx="3207671" cy="698655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85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/>
              <a:t>21/05/2025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28C207-3FF4-45B8-9963-CE34B1E4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16860"/>
            <a:ext cx="2949056" cy="18048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0ADA40-196F-4B70-8682-22F76EC04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624" y="1216859"/>
            <a:ext cx="2949056" cy="14987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3324969-9DD9-4826-96CD-3F4367491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567" y="1226647"/>
            <a:ext cx="2949057" cy="1605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B087A3-B963-4EB2-9CC6-E5F23AE8C2D8}"/>
              </a:ext>
            </a:extLst>
          </p:cNvPr>
          <p:cNvSpPr/>
          <p:nvPr/>
        </p:nvSpPr>
        <p:spPr>
          <a:xfrm>
            <a:off x="683567" y="1995685"/>
            <a:ext cx="2088233" cy="10260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2CC18E-23DE-4DD7-877A-D986C58CB142}"/>
              </a:ext>
            </a:extLst>
          </p:cNvPr>
          <p:cNvSpPr/>
          <p:nvPr/>
        </p:nvSpPr>
        <p:spPr>
          <a:xfrm>
            <a:off x="3629353" y="1829226"/>
            <a:ext cx="2448272" cy="10260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9BA7BA-3FF0-476F-BD46-3884582BB8C2}"/>
              </a:ext>
            </a:extLst>
          </p:cNvPr>
          <p:cNvSpPr/>
          <p:nvPr/>
        </p:nvSpPr>
        <p:spPr>
          <a:xfrm>
            <a:off x="6660231" y="1721083"/>
            <a:ext cx="2020670" cy="9945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A5FC02B-CD46-44BC-8F03-F1CFC77E5BA8}"/>
              </a:ext>
            </a:extLst>
          </p:cNvPr>
          <p:cNvCxnSpPr>
            <a:cxnSpLocks/>
          </p:cNvCxnSpPr>
          <p:nvPr/>
        </p:nvCxnSpPr>
        <p:spPr>
          <a:xfrm>
            <a:off x="1572562" y="3021746"/>
            <a:ext cx="0" cy="22809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D4F7097-D522-43B5-9A2F-AD00C426BDD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851920" y="2855287"/>
            <a:ext cx="1001569" cy="3945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904C01F-BEE1-4957-832E-87C669D8C429}"/>
              </a:ext>
            </a:extLst>
          </p:cNvPr>
          <p:cNvCxnSpPr>
            <a:cxnSpLocks/>
            <a:stCxn id="15" idx="2"/>
            <a:endCxn id="26" idx="3"/>
          </p:cNvCxnSpPr>
          <p:nvPr/>
        </p:nvCxnSpPr>
        <p:spPr>
          <a:xfrm flipH="1">
            <a:off x="3851920" y="2715649"/>
            <a:ext cx="3818646" cy="74859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7EB2FD6-56D9-401B-9A2C-BDC5B3DA2A0E}"/>
              </a:ext>
            </a:extLst>
          </p:cNvPr>
          <p:cNvSpPr/>
          <p:nvPr/>
        </p:nvSpPr>
        <p:spPr>
          <a:xfrm>
            <a:off x="868450" y="3249845"/>
            <a:ext cx="2983470" cy="4287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3D7CC9"/>
                </a:solidFill>
              </a:rPr>
              <a:t>Épreuve pratique de 2I2D</a:t>
            </a:r>
          </a:p>
        </p:txBody>
      </p:sp>
      <p:sp>
        <p:nvSpPr>
          <p:cNvPr id="51" name="Flèche : angle droit 50">
            <a:extLst>
              <a:ext uri="{FF2B5EF4-FFF2-40B4-BE49-F238E27FC236}">
                <a16:creationId xmlns:a16="http://schemas.microsoft.com/office/drawing/2014/main" id="{6C1D1A0F-238C-4AEA-8B63-7352BE169F16}"/>
              </a:ext>
            </a:extLst>
          </p:cNvPr>
          <p:cNvSpPr/>
          <p:nvPr/>
        </p:nvSpPr>
        <p:spPr>
          <a:xfrm rot="5400000">
            <a:off x="875772" y="3726172"/>
            <a:ext cx="400602" cy="415247"/>
          </a:xfrm>
          <a:prstGeom prst="bent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A22F166-665C-4DB6-AF37-4F61A1F7EFC3}"/>
              </a:ext>
            </a:extLst>
          </p:cNvPr>
          <p:cNvSpPr txBox="1"/>
          <p:nvPr/>
        </p:nvSpPr>
        <p:spPr>
          <a:xfrm>
            <a:off x="1475656" y="37530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Évaluation des compétences « pratiques » du programme : </a:t>
            </a:r>
            <a:r>
              <a:rPr lang="fr-FR" dirty="0">
                <a:solidFill>
                  <a:srgbClr val="00B0F0"/>
                </a:solidFill>
              </a:rPr>
              <a:t>concevoir, simuler, expérimenter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07C0DCE-DEE3-4A55-A8A9-BB625340B2BC}"/>
              </a:ext>
            </a:extLst>
          </p:cNvPr>
          <p:cNvSpPr txBox="1"/>
          <p:nvPr/>
        </p:nvSpPr>
        <p:spPr>
          <a:xfrm>
            <a:off x="5713094" y="3363838"/>
            <a:ext cx="3056599" cy="73866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Compétences mobilisées en 2I2D en </a:t>
            </a:r>
            <a:r>
              <a:rPr lang="fr-FR" sz="1400" b="1" dirty="0">
                <a:solidFill>
                  <a:srgbClr val="0070C0"/>
                </a:solidFill>
              </a:rPr>
              <a:t>activités pratiques et en projet </a:t>
            </a:r>
            <a:r>
              <a:rPr lang="fr-FR" sz="1400" dirty="0">
                <a:solidFill>
                  <a:srgbClr val="0070C0"/>
                </a:solidFill>
              </a:rPr>
              <a:t>durant l’année de terminale</a:t>
            </a:r>
          </a:p>
        </p:txBody>
      </p:sp>
      <p:sp>
        <p:nvSpPr>
          <p:cNvPr id="69" name="Flèche : angle droit 68">
            <a:extLst>
              <a:ext uri="{FF2B5EF4-FFF2-40B4-BE49-F238E27FC236}">
                <a16:creationId xmlns:a16="http://schemas.microsoft.com/office/drawing/2014/main" id="{F87AF2A0-BD7F-44D9-B6A0-9F09104EE3E6}"/>
              </a:ext>
            </a:extLst>
          </p:cNvPr>
          <p:cNvSpPr/>
          <p:nvPr/>
        </p:nvSpPr>
        <p:spPr>
          <a:xfrm>
            <a:off x="5004048" y="4174542"/>
            <a:ext cx="936104" cy="388945"/>
          </a:xfrm>
          <a:prstGeom prst="bent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Vague 69">
            <a:extLst>
              <a:ext uri="{FF2B5EF4-FFF2-40B4-BE49-F238E27FC236}">
                <a16:creationId xmlns:a16="http://schemas.microsoft.com/office/drawing/2014/main" id="{84B3EECA-1D77-4500-974C-8B703AC6CF28}"/>
              </a:ext>
            </a:extLst>
          </p:cNvPr>
          <p:cNvSpPr/>
          <p:nvPr/>
        </p:nvSpPr>
        <p:spPr>
          <a:xfrm>
            <a:off x="1137359" y="1576860"/>
            <a:ext cx="1224136" cy="592985"/>
          </a:xfrm>
          <a:prstGeom prst="wav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Marianne" panose="02000000000000000000" pitchFamily="2" charset="0"/>
              </a:rPr>
              <a:t>Concevoir</a:t>
            </a:r>
          </a:p>
        </p:txBody>
      </p:sp>
      <p:sp>
        <p:nvSpPr>
          <p:cNvPr id="71" name="Vague 70">
            <a:extLst>
              <a:ext uri="{FF2B5EF4-FFF2-40B4-BE49-F238E27FC236}">
                <a16:creationId xmlns:a16="http://schemas.microsoft.com/office/drawing/2014/main" id="{A0AB7317-DFE3-416D-919B-2D9EE27003D9}"/>
              </a:ext>
            </a:extLst>
          </p:cNvPr>
          <p:cNvSpPr/>
          <p:nvPr/>
        </p:nvSpPr>
        <p:spPr>
          <a:xfrm>
            <a:off x="4214466" y="1474952"/>
            <a:ext cx="1224136" cy="592985"/>
          </a:xfrm>
          <a:prstGeom prst="wav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Marianne" panose="02000000000000000000" pitchFamily="2" charset="0"/>
              </a:rPr>
              <a:t>Simuler</a:t>
            </a:r>
          </a:p>
        </p:txBody>
      </p:sp>
      <p:sp>
        <p:nvSpPr>
          <p:cNvPr id="72" name="Vague 71">
            <a:extLst>
              <a:ext uri="{FF2B5EF4-FFF2-40B4-BE49-F238E27FC236}">
                <a16:creationId xmlns:a16="http://schemas.microsoft.com/office/drawing/2014/main" id="{950E29A6-E9F7-4E1E-9782-48CA4D6A570A}"/>
              </a:ext>
            </a:extLst>
          </p:cNvPr>
          <p:cNvSpPr/>
          <p:nvPr/>
        </p:nvSpPr>
        <p:spPr>
          <a:xfrm>
            <a:off x="6882383" y="1287602"/>
            <a:ext cx="1576366" cy="592985"/>
          </a:xfrm>
          <a:prstGeom prst="wav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Marianne" panose="02000000000000000000" pitchFamily="2" charset="0"/>
              </a:rPr>
              <a:t>Expérimenter</a:t>
            </a:r>
          </a:p>
        </p:txBody>
      </p:sp>
    </p:spTree>
    <p:extLst>
      <p:ext uri="{BB962C8B-B14F-4D97-AF65-F5344CB8AC3E}">
        <p14:creationId xmlns:p14="http://schemas.microsoft.com/office/powerpoint/2010/main" val="11044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26" grpId="0" animBg="1"/>
      <p:bldP spid="51" grpId="0" animBg="1"/>
      <p:bldP spid="52" grpId="0"/>
      <p:bldP spid="67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60000"/>
          </a:xfrm>
        </p:spPr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Évolution de l’évaluation au Baccalauréat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267744" y="180000"/>
            <a:ext cx="5688632" cy="360000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dirty="0">
                <a:solidFill>
                  <a:srgbClr val="0070C0"/>
                </a:solidFill>
                <a:latin typeface="Marianne" panose="02000000000000000000" pitchFamily="2" charset="0"/>
              </a:rPr>
              <a:t>Enseignement de spécialité 2I2D – BAC STI2D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612037-077B-4C12-BA9C-1F30ABED5F12}" type="datetime1">
              <a:rPr lang="fr-FR" cap="all" smtClean="0">
                <a:latin typeface="Marianne" panose="02000000000000000000" pitchFamily="2" charset="0"/>
              </a:rPr>
              <a:t>21/05/2025</a:t>
            </a:fld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Inspection générale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9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808920-849B-4660-81A2-B38C07CD229F}"/>
              </a:ext>
            </a:extLst>
          </p:cNvPr>
          <p:cNvSpPr txBox="1"/>
          <p:nvPr/>
        </p:nvSpPr>
        <p:spPr>
          <a:xfrm>
            <a:off x="971600" y="135881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Contrôle continu en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Épreuve écrite de 2I2D de 4h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2" charset="0"/>
              </a:rPr>
              <a:t>(Grand Oral)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54EBE39-EF42-4739-A8F6-0A180E78AE8A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32040" y="1694488"/>
            <a:ext cx="972108" cy="157182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7D6F547-F08B-47B2-B8A7-8198B7D669A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932040" y="1851670"/>
            <a:ext cx="970508" cy="474341"/>
          </a:xfrm>
          <a:prstGeom prst="straightConnector1">
            <a:avLst/>
          </a:prstGeom>
          <a:ln w="19050">
            <a:solidFill>
              <a:srgbClr val="3D7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A032BBD-AE62-4206-B216-43E8F37993A6}"/>
              </a:ext>
            </a:extLst>
          </p:cNvPr>
          <p:cNvSpPr txBox="1"/>
          <p:nvPr/>
        </p:nvSpPr>
        <p:spPr>
          <a:xfrm>
            <a:off x="5904148" y="1509822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2h30 de « tronc commun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20BA9E-7BDA-42D7-A8F5-BAA30838B665}"/>
              </a:ext>
            </a:extLst>
          </p:cNvPr>
          <p:cNvSpPr txBox="1"/>
          <p:nvPr/>
        </p:nvSpPr>
        <p:spPr>
          <a:xfrm>
            <a:off x="5902548" y="200284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1h30 d’enseignement spécifique</a:t>
            </a:r>
          </a:p>
        </p:txBody>
      </p:sp>
    </p:spTree>
    <p:extLst>
      <p:ext uri="{BB962C8B-B14F-4D97-AF65-F5344CB8AC3E}">
        <p14:creationId xmlns:p14="http://schemas.microsoft.com/office/powerpoint/2010/main" val="2163463511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761E08C1A07DB43B3A357B10727CD5A" ma:contentTypeVersion="2" ma:contentTypeDescription="Crée un document." ma:contentTypeScope="" ma:versionID="422428208ea17fc60358b69a85403274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71efea83c2bb40df61dc6a48cd28de11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51B4863D-849E-416B-A9C9-84764655C2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4002DD-3723-4534-9D7A-CC9D4C3E8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F101A3-795E-4B84-9669-833DC3E9B1E5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d9b8819f-644e-4e2e-bf09-8a76532e681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7683</TotalTime>
  <Words>2140</Words>
  <Application>Microsoft Office PowerPoint</Application>
  <PresentationFormat>Affichage à l'écran (16:9)</PresentationFormat>
  <Paragraphs>340</Paragraphs>
  <Slides>26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 Neue</vt:lpstr>
      <vt:lpstr>Marianne</vt:lpstr>
      <vt:lpstr>Times New Roman</vt:lpstr>
      <vt:lpstr>Wingdings</vt:lpstr>
      <vt:lpstr>OPÉRATEURS</vt:lpstr>
      <vt:lpstr>Présentation PowerPoint</vt:lpstr>
      <vt:lpstr>Présentation PowerPoint</vt:lpstr>
      <vt:lpstr>Le programme des spécialités IT, I2D et 2I2D</vt:lpstr>
      <vt:lpstr>L’évaluation au Baccalauréat</vt:lpstr>
      <vt:lpstr>Présentation PowerPoint</vt:lpstr>
      <vt:lpstr>L’évaluation au Baccalauréat</vt:lpstr>
      <vt:lpstr>Présentation PowerPoint</vt:lpstr>
      <vt:lpstr>L’évaluation au Baccalauréat</vt:lpstr>
      <vt:lpstr>Évolution de l’évaluation au Baccalauréat</vt:lpstr>
      <vt:lpstr>Évolution de l’évaluation au Baccalauréat</vt:lpstr>
      <vt:lpstr>Évolution de l’évaluation au Baccalauréat</vt:lpstr>
      <vt:lpstr>Présentation PowerPoint</vt:lpstr>
      <vt:lpstr>Présentation PowerPoint</vt:lpstr>
      <vt:lpstr>CO5.8 Concevoir  </vt:lpstr>
      <vt:lpstr>CO6.5 Interpréter les résultats d’une simulation et conclure sur la performance de la solution  </vt:lpstr>
      <vt:lpstr>CO7.6 Expérimenter  </vt:lpstr>
      <vt:lpstr>Le sujet comporte 4 parties :  </vt:lpstr>
      <vt:lpstr>Le sujet comporte 4 parties :  </vt:lpstr>
      <vt:lpstr>Exemples :  </vt:lpstr>
      <vt:lpstr>Le sujet comporte 4 parties :  </vt:lpstr>
      <vt:lpstr>Le sujet comporte 4 parties :  </vt:lpstr>
      <vt:lpstr>Le sujet comporte 4 parties :  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format 16/9 standard avec mode d'emploi pour insérer une date en pied de page</dc:title>
  <dc:subject>Client</dc:subject>
  <dc:creator>gilles.cayol@igesr.gouv.fr</dc:creator>
  <cp:lastModifiedBy>Fabrice Rose</cp:lastModifiedBy>
  <cp:revision>77</cp:revision>
  <dcterms:created xsi:type="dcterms:W3CDTF">2020-08-05T13:45:51Z</dcterms:created>
  <dcterms:modified xsi:type="dcterms:W3CDTF">2025-05-21T04:53:00Z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0x010100873AB55E0CC5DA459F57F5A42893F46A005A087D358B12CA4E82A8A8BA9B8A8CF200D3544DBFAD4F664AA25DF68E6D1F0A9E00689F2856DFEDCE40890FDCED81A7DFC9005761E08C1A07DB43B3A357B10727CD5A</vt:lpwstr>
  </property>
</Properties>
</file>